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1"/>
  </p:sldMasterIdLst>
  <p:notesMasterIdLst>
    <p:notesMasterId r:id="rId12"/>
  </p:notesMasterIdLst>
  <p:handoutMasterIdLst>
    <p:handoutMasterId r:id="rId13"/>
  </p:handoutMasterIdLst>
  <p:sldIdLst>
    <p:sldId id="318" r:id="rId2"/>
    <p:sldId id="320" r:id="rId3"/>
    <p:sldId id="321" r:id="rId4"/>
    <p:sldId id="343" r:id="rId5"/>
    <p:sldId id="339" r:id="rId6"/>
    <p:sldId id="341" r:id="rId7"/>
    <p:sldId id="340" r:id="rId8"/>
    <p:sldId id="344" r:id="rId9"/>
    <p:sldId id="328" r:id="rId10"/>
    <p:sldId id="331" r:id="rId11"/>
  </p:sldIdLst>
  <p:sldSz cx="12192000" cy="6858000"/>
  <p:notesSz cx="6797675" cy="9926638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orient="horz" pos="402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" userDrawn="1">
          <p15:clr>
            <a:srgbClr val="A4A3A4"/>
          </p15:clr>
        </p15:guide>
        <p15:guide id="2" orient="horz" pos="619" userDrawn="1">
          <p15:clr>
            <a:srgbClr val="A4A3A4"/>
          </p15:clr>
        </p15:guide>
        <p15:guide id="3" orient="horz" pos="439" userDrawn="1">
          <p15:clr>
            <a:srgbClr val="A4A3A4"/>
          </p15:clr>
        </p15:guide>
        <p15:guide id="4" orient="horz" pos="6074" userDrawn="1">
          <p15:clr>
            <a:srgbClr val="A4A3A4"/>
          </p15:clr>
        </p15:guide>
        <p15:guide id="5" pos="4008" userDrawn="1">
          <p15:clr>
            <a:srgbClr val="A4A3A4"/>
          </p15:clr>
        </p15:guide>
        <p15:guide id="6" pos="274" userDrawn="1">
          <p15:clr>
            <a:srgbClr val="A4A3A4"/>
          </p15:clr>
        </p15:guide>
        <p15:guide id="7" pos="795" userDrawn="1">
          <p15:clr>
            <a:srgbClr val="A4A3A4"/>
          </p15:clr>
        </p15:guide>
        <p15:guide id="8" pos="370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9018"/>
    <a:srgbClr val="EDF3F1"/>
    <a:srgbClr val="9ACBF4"/>
    <a:srgbClr val="0070C0"/>
    <a:srgbClr val="92D050"/>
    <a:srgbClr val="E30034"/>
    <a:srgbClr val="23476E"/>
    <a:srgbClr val="E9E6E6"/>
    <a:srgbClr val="FF0066"/>
    <a:srgbClr val="DEE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417" autoAdjust="0"/>
  </p:normalViewPr>
  <p:slideViewPr>
    <p:cSldViewPr snapToObjects="1" showGuides="1">
      <p:cViewPr varScale="1">
        <p:scale>
          <a:sx n="88" d="100"/>
          <a:sy n="88" d="100"/>
        </p:scale>
        <p:origin x="666" y="66"/>
      </p:cViewPr>
      <p:guideLst>
        <p:guide orient="horz" pos="799"/>
        <p:guide orient="horz" pos="4020"/>
        <p:guide pos="211"/>
        <p:guide pos="74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6" d="100"/>
          <a:sy n="76" d="100"/>
        </p:scale>
        <p:origin x="3312" y="90"/>
      </p:cViewPr>
      <p:guideLst>
        <p:guide orient="horz" pos="181"/>
        <p:guide orient="horz" pos="619"/>
        <p:guide orient="horz" pos="439"/>
        <p:guide orient="horz" pos="6074"/>
        <p:guide pos="4008"/>
        <p:guide pos="274"/>
        <p:guide pos="795"/>
        <p:guide pos="37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61902066929134"/>
          <c:y val="0.10142584856647426"/>
          <c:w val="0.51566916830708664"/>
          <c:h val="0.7273083952197100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54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FD-4E0E-A26A-A5EBFE47FB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Y-Values2</c:v>
                </c:pt>
              </c:strCache>
            </c:strRef>
          </c:tx>
          <c:spPr>
            <a:ln w="25400" cap="rnd">
              <a:solidFill>
                <a:srgbClr val="2F9018"/>
              </a:solidFill>
              <a:prstDash val="dash"/>
              <a:round/>
            </a:ln>
            <a:effectLst/>
          </c:spPr>
          <c:marker>
            <c:symbol val="circle"/>
            <c:size val="8"/>
            <c:spPr>
              <a:solidFill>
                <a:srgbClr val="2F9018"/>
              </a:solidFill>
              <a:ln w="9525">
                <a:solidFill>
                  <a:srgbClr val="2F9018"/>
                </a:solidFill>
              </a:ln>
              <a:effectLst/>
            </c:spPr>
          </c:marker>
          <c:dPt>
            <c:idx val="2"/>
            <c:marker>
              <c:symbol val="circle"/>
              <c:size val="8"/>
              <c:spPr>
                <a:solidFill>
                  <a:srgbClr val="2F9018"/>
                </a:solidFill>
                <a:ln w="9525">
                  <a:solidFill>
                    <a:srgbClr val="2F9018"/>
                  </a:solidFill>
                </a:ln>
                <a:effectLst/>
              </c:spPr>
            </c:marker>
            <c:bubble3D val="0"/>
            <c:spPr>
              <a:ln w="25400" cap="rnd">
                <a:solidFill>
                  <a:srgbClr val="2F9018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CB5D-4B97-A753-EE57F5811400}"/>
              </c:ext>
            </c:extLst>
          </c:dPt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10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3.6666666666666665</c:v>
                </c:pt>
                <c:pt idx="2">
                  <c:v>5.5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EFD-4E0E-A26A-A5EBFE47F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5210384"/>
        <c:axId val="595209400"/>
      </c:scatterChart>
      <c:valAx>
        <c:axId val="595210384"/>
        <c:scaling>
          <c:orientation val="minMax"/>
          <c:max val="12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209400"/>
        <c:crosses val="autoZero"/>
        <c:crossBetween val="midCat"/>
      </c:valAx>
      <c:valAx>
        <c:axId val="595209400"/>
        <c:scaling>
          <c:orientation val="minMax"/>
          <c:max val="1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210384"/>
        <c:crosses val="autoZero"/>
        <c:crossBetween val="midCat"/>
        <c:majorUnit val="2"/>
        <c:minorUnit val="2"/>
      </c:valAx>
      <c:spPr>
        <a:noFill/>
        <a:ln w="28575">
          <a:solidFill>
            <a:srgbClr val="0070C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4047" y="287930"/>
            <a:ext cx="4234945" cy="405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2174">
              <a:defRPr sz="1200">
                <a:latin typeface="Tahom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26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722" y="286281"/>
            <a:ext cx="843460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IFXSHAPE"/>
          <p:cNvSpPr>
            <a:spLocks noGrp="1"/>
          </p:cNvSpPr>
          <p:nvPr>
            <p:ph type="ftr" sz="quarter" idx="2"/>
          </p:nvPr>
        </p:nvSpPr>
        <p:spPr>
          <a:xfrm>
            <a:off x="1261644" y="9642678"/>
            <a:ext cx="4619440" cy="174206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l">
              <a:defRPr sz="1200"/>
            </a:lvl1pPr>
          </a:lstStyle>
          <a:p>
            <a:pPr algn="ctr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2018. All rights reserved.</a:t>
            </a:r>
          </a:p>
          <a:p>
            <a:pPr algn="ctr"/>
            <a:r>
              <a:rPr lang="en-US" sz="800" b="1">
                <a:latin typeface="Verdana" pitchFamily="34" charset="0"/>
                <a:ea typeface="Verdana" pitchFamily="34" charset="0"/>
                <a:cs typeface="Verdana" pitchFamily="34" charset="0"/>
              </a:rPr>
              <a:t>restricted</a:t>
            </a:r>
            <a:endParaRPr lang="en-US" sz="800" b="1" dirty="0">
              <a:solidFill>
                <a:srgbClr val="E30034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IFXSHAPE"/>
          <p:cNvSpPr>
            <a:spLocks noGrp="1"/>
          </p:cNvSpPr>
          <p:nvPr>
            <p:ph type="dt" sz="quarter" idx="1"/>
          </p:nvPr>
        </p:nvSpPr>
        <p:spPr>
          <a:xfrm>
            <a:off x="434047" y="9642678"/>
            <a:ext cx="827597" cy="174206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r">
              <a:defRPr sz="1200"/>
            </a:lvl1pPr>
          </a:lstStyle>
          <a:p>
            <a:pPr algn="l"/>
            <a:r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2018-11-28</a:t>
            </a:r>
          </a:p>
          <a:p>
            <a:pPr algn="l"/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IFXSHAPE"/>
          <p:cNvSpPr>
            <a:spLocks noGrp="1"/>
          </p:cNvSpPr>
          <p:nvPr>
            <p:ph type="sldNum" sz="quarter" idx="3"/>
          </p:nvPr>
        </p:nvSpPr>
        <p:spPr>
          <a:xfrm>
            <a:off x="5881084" y="9642678"/>
            <a:ext cx="429672" cy="174206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r">
              <a:defRPr sz="1200"/>
            </a:lvl1pPr>
          </a:lstStyle>
          <a:p>
            <a:fld id="{4F5EA4BF-E9AE-43AF-B3B0-E8B2B4D213BF}" type="slidenum">
              <a:rPr lang="en-US" sz="800">
                <a:latin typeface="Verdana" pitchFamily="34" charset="0"/>
                <a:ea typeface="Verdana" pitchFamily="34" charset="0"/>
                <a:cs typeface="Verdana" pitchFamily="34" charset="0"/>
              </a:rPr>
              <a:t>‹#›</a:t>
            </a:fld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IFXSHAPE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603250" y="982663"/>
            <a:ext cx="8004175" cy="4503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IFXSHAPE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34047" y="5691906"/>
            <a:ext cx="5928892" cy="356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Enter Notes</a:t>
            </a:r>
          </a:p>
        </p:txBody>
      </p:sp>
      <p:sp>
        <p:nvSpPr>
          <p:cNvPr id="28" name="IFXSHAPE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34735" y="286281"/>
            <a:ext cx="4234945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22174">
              <a:defRPr sz="1200">
                <a:latin typeface="Verdana" pitchFamily="34" charset="0"/>
              </a:defRPr>
            </a:lvl1pPr>
          </a:lstStyle>
          <a:p>
            <a:endParaRPr lang="en-US" dirty="0">
              <a:solidFill>
                <a:srgbClr val="00214A"/>
              </a:solidFill>
            </a:endParaRPr>
          </a:p>
        </p:txBody>
      </p:sp>
      <p:pic>
        <p:nvPicPr>
          <p:cNvPr id="32" name="IFXSHA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722" y="286281"/>
            <a:ext cx="843460" cy="40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FXSHAPE"/>
          <p:cNvSpPr>
            <a:spLocks noGrp="1"/>
          </p:cNvSpPr>
          <p:nvPr>
            <p:ph type="ftr" sz="quarter" idx="4"/>
          </p:nvPr>
        </p:nvSpPr>
        <p:spPr>
          <a:xfrm>
            <a:off x="1261644" y="9641788"/>
            <a:ext cx="4619438" cy="140572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1" name="IFXSHAPE"/>
          <p:cNvSpPr>
            <a:spLocks noGrp="1"/>
          </p:cNvSpPr>
          <p:nvPr>
            <p:ph type="dt" idx="1"/>
          </p:nvPr>
        </p:nvSpPr>
        <p:spPr>
          <a:xfrm>
            <a:off x="434047" y="9641788"/>
            <a:ext cx="827598" cy="140572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l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12" name="IFXSHAPE"/>
          <p:cNvSpPr>
            <a:spLocks noGrp="1"/>
          </p:cNvSpPr>
          <p:nvPr>
            <p:ph type="sldNum" sz="quarter" idx="5"/>
          </p:nvPr>
        </p:nvSpPr>
        <p:spPr>
          <a:xfrm>
            <a:off x="5881083" y="9641788"/>
            <a:ext cx="481856" cy="140572"/>
          </a:xfrm>
          <a:prstGeom prst="rect">
            <a:avLst/>
          </a:prstGeom>
        </p:spPr>
        <p:txBody>
          <a:bodyPr vert="horz" lIns="88221" tIns="44111" rIns="88221" bIns="44111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165D906-55BD-49C5-997D-27A40DB53D15}" type="slidenum">
              <a:rPr lang="en-US" smtClean="0"/>
              <a:pPr/>
              <a:t>‹#›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FXSHAPE"/>
          <p:cNvSpPr>
            <a:spLocks noGrp="1" noRot="1" noChangeAspect="1"/>
          </p:cNvSpPr>
          <p:nvPr>
            <p:ph type="sldImg"/>
          </p:nvPr>
        </p:nvSpPr>
        <p:spPr>
          <a:xfrm>
            <a:off x="-603250" y="982663"/>
            <a:ext cx="8004175" cy="4503737"/>
          </a:xfrm>
        </p:spPr>
      </p:sp>
      <p:sp>
        <p:nvSpPr>
          <p:cNvPr id="3" name="IFXSHAPE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FXSHAPE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IFXSHAPE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IFXSHAPE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IFXSHAPE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1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5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2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56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3250" y="982663"/>
            <a:ext cx="8004175" cy="4503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4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03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6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3250" y="982663"/>
            <a:ext cx="8004175" cy="45037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7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74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8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5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9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82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</a:p>
          <a:p>
            <a:r>
              <a:rPr lang="en-US" b="1"/>
              <a:t>restricted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/>
              <a:t>2018-11-28</a:t>
            </a: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65D906-55BD-49C5-997D-27A40DB53D15}" type="slidenum">
              <a:rPr lang="en-US" smtClean="0"/>
              <a:pPr/>
              <a:t>10</a:t>
            </a:fld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99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33" name="Freihandform 14"/>
          <p:cNvSpPr/>
          <p:nvPr userDrawn="1"/>
        </p:nvSpPr>
        <p:spPr bwMode="auto">
          <a:xfrm>
            <a:off x="-32842" y="-12192"/>
            <a:ext cx="12235175" cy="5169384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  <a:gd name="connsiteX0" fmla="*/ 289 w 9162742"/>
              <a:gd name="connsiteY0" fmla="*/ 5433024 h 5433024"/>
              <a:gd name="connsiteX1" fmla="*/ 9162742 w 9162742"/>
              <a:gd name="connsiteY1" fmla="*/ 3663696 h 5433024"/>
              <a:gd name="connsiteX2" fmla="*/ 9162742 w 9162742"/>
              <a:gd name="connsiteY2" fmla="*/ 0 h 5433024"/>
              <a:gd name="connsiteX3" fmla="*/ 6302 w 9162742"/>
              <a:gd name="connsiteY3" fmla="*/ 6178 h 5433024"/>
              <a:gd name="connsiteX4" fmla="*/ 289 w 9162742"/>
              <a:gd name="connsiteY4" fmla="*/ 5433024 h 5433024"/>
              <a:gd name="connsiteX0" fmla="*/ 289 w 9170491"/>
              <a:gd name="connsiteY0" fmla="*/ 5433024 h 5433024"/>
              <a:gd name="connsiteX1" fmla="*/ 9170491 w 9170491"/>
              <a:gd name="connsiteY1" fmla="*/ 5035296 h 5433024"/>
              <a:gd name="connsiteX2" fmla="*/ 9162742 w 9170491"/>
              <a:gd name="connsiteY2" fmla="*/ 0 h 5433024"/>
              <a:gd name="connsiteX3" fmla="*/ 6302 w 9170491"/>
              <a:gd name="connsiteY3" fmla="*/ 6178 h 5433024"/>
              <a:gd name="connsiteX4" fmla="*/ 289 w 9170491"/>
              <a:gd name="connsiteY4" fmla="*/ 5433024 h 5433024"/>
              <a:gd name="connsiteX0" fmla="*/ 6179 w 9176381"/>
              <a:gd name="connsiteY0" fmla="*/ 5439038 h 5439038"/>
              <a:gd name="connsiteX1" fmla="*/ 9176381 w 9176381"/>
              <a:gd name="connsiteY1" fmla="*/ 5041310 h 5439038"/>
              <a:gd name="connsiteX2" fmla="*/ 9168632 w 9176381"/>
              <a:gd name="connsiteY2" fmla="*/ 6014 h 5439038"/>
              <a:gd name="connsiteX3" fmla="*/ 0 w 9176381"/>
              <a:gd name="connsiteY3" fmla="*/ 0 h 5439038"/>
              <a:gd name="connsiteX4" fmla="*/ 6179 w 9176381"/>
              <a:gd name="connsiteY4" fmla="*/ 5439038 h 54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6381" h="5439038">
                <a:moveTo>
                  <a:pt x="6179" y="5439038"/>
                </a:moveTo>
                <a:lnTo>
                  <a:pt x="9176381" y="5041310"/>
                </a:lnTo>
                <a:lnTo>
                  <a:pt x="9168632" y="6014"/>
                </a:lnTo>
                <a:lnTo>
                  <a:pt x="0" y="0"/>
                </a:lnTo>
                <a:cubicBezTo>
                  <a:pt x="2115" y="1353285"/>
                  <a:pt x="4064" y="4085753"/>
                  <a:pt x="6179" y="54390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507993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343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843" y="-27384"/>
            <a:ext cx="12235176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624000" y="2088002"/>
            <a:ext cx="8448000" cy="553998"/>
          </a:xfrm>
        </p:spPr>
        <p:txBody>
          <a:bodyPr bIns="0" anchor="b" anchorCtr="0">
            <a:spAutoFit/>
          </a:bodyPr>
          <a:lstStyle>
            <a:lvl1pPr marR="0" defTabSz="979688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4"/>
            <a:ext cx="1872000" cy="614018"/>
          </a:xfrm>
          <a:prstGeom prst="rect">
            <a:avLst/>
          </a:prstGeom>
        </p:spPr>
      </p:pic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5410201" y="64008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455361232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C68ADBFF-BE37-4346-84A8-107676693A7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7" y="1268417"/>
            <a:ext cx="5664629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3" y="1268413"/>
            <a:ext cx="5665389" cy="231663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4437" y="3860801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3" y="3860803"/>
            <a:ext cx="5665389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0D729DF0-B99E-4494-8030-842C9E20035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6" y="1268417"/>
            <a:ext cx="11522207" cy="23166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7" y="3860801"/>
            <a:ext cx="5664629" cy="25209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1" y="3860803"/>
            <a:ext cx="5665388" cy="2520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, Two Columns, 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A15F6467-59DB-4242-A38D-38BE78F6349D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4"/>
            <a:ext cx="11521280" cy="12326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7" y="2780932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4" y="2780932"/>
            <a:ext cx="5664629" cy="19458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334433" y="5085185"/>
            <a:ext cx="11521280" cy="12965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8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6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B260F9E6-5C9B-4613-8D7D-5FC4F499851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5" y="1268414"/>
            <a:ext cx="3744384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4271438" y="1268414"/>
            <a:ext cx="3649133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8113184" y="1268414"/>
            <a:ext cx="3744416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7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DD6CD64B-5709-4AD5-AE4B-AAF3EF266C6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6"/>
            <a:ext cx="11521280" cy="1368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3" y="2781303"/>
            <a:ext cx="3937000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4464052" y="2781303"/>
            <a:ext cx="3456516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8113188" y="2781303"/>
            <a:ext cx="3744383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9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7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F410176A-2A2D-4536-9306-94BC5A043217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6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12588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6191253" y="1268414"/>
            <a:ext cx="268816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9072037" y="1268414"/>
            <a:ext cx="278430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8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Row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20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8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B64EC4F2-B7D6-4861-90BD-81F6A4B35CF7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3" y="1268416"/>
            <a:ext cx="11521280" cy="1368425"/>
          </a:xfrm>
          <a:prstGeom prst="rect">
            <a:avLst/>
          </a:prstGeom>
        </p:spPr>
        <p:txBody>
          <a:bodyPr/>
          <a:lstStyle>
            <a:lvl4pPr>
              <a:buNone/>
              <a:defRPr/>
            </a:lvl4pPr>
          </a:lstStyle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334436" y="2781303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1" name="IFXSHAPE"/>
          <p:cNvSpPr>
            <a:spLocks noGrp="1"/>
          </p:cNvSpPr>
          <p:nvPr>
            <p:ph sz="quarter" idx="15" hasCustomPrompt="1"/>
          </p:nvPr>
        </p:nvSpPr>
        <p:spPr>
          <a:xfrm>
            <a:off x="3312588" y="2781303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IFXSHAPE"/>
          <p:cNvSpPr>
            <a:spLocks noGrp="1"/>
          </p:cNvSpPr>
          <p:nvPr>
            <p:ph sz="quarter" idx="16" hasCustomPrompt="1"/>
          </p:nvPr>
        </p:nvSpPr>
        <p:spPr>
          <a:xfrm>
            <a:off x="6191253" y="2781303"/>
            <a:ext cx="2688167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5" name="IFXSHAPE"/>
          <p:cNvSpPr>
            <a:spLocks noGrp="1"/>
          </p:cNvSpPr>
          <p:nvPr>
            <p:ph sz="quarter" idx="17" hasCustomPrompt="1"/>
          </p:nvPr>
        </p:nvSpPr>
        <p:spPr>
          <a:xfrm>
            <a:off x="9072037" y="2781303"/>
            <a:ext cx="2784309" cy="36004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9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F5F46C1B-F251-4A53-887A-9AB7162A82B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93DDDD5B-67EB-43CE-AC53-FC56176C3E9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26568936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508004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343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843" y="-27384"/>
            <a:ext cx="12235176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619921" y="4168555"/>
            <a:ext cx="10992000" cy="1118901"/>
          </a:xfrm>
        </p:spPr>
        <p:txBody>
          <a:bodyPr anchor="t" anchorCtr="0">
            <a:spAutoFit/>
          </a:bodyPr>
          <a:lstStyle>
            <a:lvl1pPr marR="0" defTabSz="979688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  <a:b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6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4"/>
            <a:ext cx="1872000" cy="614018"/>
          </a:xfrm>
          <a:prstGeom prst="rect">
            <a:avLst/>
          </a:prstGeom>
        </p:spPr>
      </p:pic>
      <p:sp>
        <p:nvSpPr>
          <p:cNvPr id="25" name="Freihandform 14"/>
          <p:cNvSpPr/>
          <p:nvPr userDrawn="1"/>
        </p:nvSpPr>
        <p:spPr bwMode="auto">
          <a:xfrm>
            <a:off x="-24989" y="-6176"/>
            <a:ext cx="12216989" cy="3867226"/>
          </a:xfrm>
          <a:custGeom>
            <a:avLst/>
            <a:gdLst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12192 w 9150096"/>
              <a:gd name="connsiteY3" fmla="*/ 0 h 4066032"/>
              <a:gd name="connsiteX4" fmla="*/ 0 w 9150096"/>
              <a:gd name="connsiteY4" fmla="*/ 4066032 h 4066032"/>
              <a:gd name="connsiteX0" fmla="*/ 12522 w 9162618"/>
              <a:gd name="connsiteY0" fmla="*/ 4066032 h 4066032"/>
              <a:gd name="connsiteX1" fmla="*/ 9162618 w 9162618"/>
              <a:gd name="connsiteY1" fmla="*/ 3663696 h 4066032"/>
              <a:gd name="connsiteX2" fmla="*/ 9162618 w 9162618"/>
              <a:gd name="connsiteY2" fmla="*/ 0 h 4066032"/>
              <a:gd name="connsiteX3" fmla="*/ 0 w 9162618"/>
              <a:gd name="connsiteY3" fmla="*/ 0 h 4066032"/>
              <a:gd name="connsiteX4" fmla="*/ 12522 w 9162618"/>
              <a:gd name="connsiteY4" fmla="*/ 4066032 h 4066032"/>
              <a:gd name="connsiteX0" fmla="*/ 12522 w 9162618"/>
              <a:gd name="connsiteY0" fmla="*/ 4072210 h 4072210"/>
              <a:gd name="connsiteX1" fmla="*/ 9162618 w 9162618"/>
              <a:gd name="connsiteY1" fmla="*/ 3669874 h 4072210"/>
              <a:gd name="connsiteX2" fmla="*/ 9162618 w 9162618"/>
              <a:gd name="connsiteY2" fmla="*/ 6178 h 4072210"/>
              <a:gd name="connsiteX3" fmla="*/ 0 w 9162618"/>
              <a:gd name="connsiteY3" fmla="*/ 0 h 4072210"/>
              <a:gd name="connsiteX4" fmla="*/ 12522 w 9162618"/>
              <a:gd name="connsiteY4" fmla="*/ 4072210 h 4072210"/>
              <a:gd name="connsiteX0" fmla="*/ 0 w 9150096"/>
              <a:gd name="connsiteY0" fmla="*/ 4066032 h 4066032"/>
              <a:gd name="connsiteX1" fmla="*/ 9150096 w 9150096"/>
              <a:gd name="connsiteY1" fmla="*/ 3663696 h 4066032"/>
              <a:gd name="connsiteX2" fmla="*/ 9150096 w 9150096"/>
              <a:gd name="connsiteY2" fmla="*/ 0 h 4066032"/>
              <a:gd name="connsiteX3" fmla="*/ 86332 w 9150096"/>
              <a:gd name="connsiteY3" fmla="*/ 6178 h 4066032"/>
              <a:gd name="connsiteX4" fmla="*/ 0 w 9150096"/>
              <a:gd name="connsiteY4" fmla="*/ 4066032 h 4066032"/>
              <a:gd name="connsiteX0" fmla="*/ 6344 w 9156440"/>
              <a:gd name="connsiteY0" fmla="*/ 4066032 h 4066032"/>
              <a:gd name="connsiteX1" fmla="*/ 9156440 w 9156440"/>
              <a:gd name="connsiteY1" fmla="*/ 3663696 h 4066032"/>
              <a:gd name="connsiteX2" fmla="*/ 9156440 w 9156440"/>
              <a:gd name="connsiteY2" fmla="*/ 0 h 4066032"/>
              <a:gd name="connsiteX3" fmla="*/ 0 w 9156440"/>
              <a:gd name="connsiteY3" fmla="*/ 6178 h 4066032"/>
              <a:gd name="connsiteX4" fmla="*/ 6344 w 9156440"/>
              <a:gd name="connsiteY4" fmla="*/ 4066032 h 4066032"/>
              <a:gd name="connsiteX0" fmla="*/ 289 w 9162742"/>
              <a:gd name="connsiteY0" fmla="*/ 4053675 h 4053675"/>
              <a:gd name="connsiteX1" fmla="*/ 9162742 w 9162742"/>
              <a:gd name="connsiteY1" fmla="*/ 3663696 h 4053675"/>
              <a:gd name="connsiteX2" fmla="*/ 9162742 w 9162742"/>
              <a:gd name="connsiteY2" fmla="*/ 0 h 4053675"/>
              <a:gd name="connsiteX3" fmla="*/ 6302 w 9162742"/>
              <a:gd name="connsiteY3" fmla="*/ 6178 h 4053675"/>
              <a:gd name="connsiteX4" fmla="*/ 289 w 9162742"/>
              <a:gd name="connsiteY4" fmla="*/ 4053675 h 405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2742" h="4053675">
                <a:moveTo>
                  <a:pt x="289" y="4053675"/>
                </a:moveTo>
                <a:lnTo>
                  <a:pt x="9162742" y="3663696"/>
                </a:lnTo>
                <a:lnTo>
                  <a:pt x="9162742" y="0"/>
                </a:lnTo>
                <a:lnTo>
                  <a:pt x="6302" y="6178"/>
                </a:lnTo>
                <a:cubicBezTo>
                  <a:pt x="8417" y="1359463"/>
                  <a:pt x="-1826" y="2700390"/>
                  <a:pt x="289" y="4053675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068" t="-5496" b="-71522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6" name="Gruppieren 16"/>
          <p:cNvGrpSpPr/>
          <p:nvPr userDrawn="1"/>
        </p:nvGrpSpPr>
        <p:grpSpPr>
          <a:xfrm>
            <a:off x="-51274" y="-6096"/>
            <a:ext cx="12275787" cy="3795136"/>
            <a:chOff x="-38456" y="-6096"/>
            <a:chExt cx="9206840" cy="3957440"/>
          </a:xfrm>
        </p:grpSpPr>
        <p:cxnSp>
          <p:nvCxnSpPr>
            <p:cNvPr id="27" name="Gerade Verbindung 20"/>
            <p:cNvCxnSpPr/>
            <p:nvPr/>
          </p:nvCxnSpPr>
          <p:spPr>
            <a:xfrm>
              <a:off x="2843808" y="2513104"/>
              <a:ext cx="648072" cy="143824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5"/>
            <p:cNvCxnSpPr/>
            <p:nvPr/>
          </p:nvCxnSpPr>
          <p:spPr>
            <a:xfrm>
              <a:off x="-38456" y="1923981"/>
              <a:ext cx="2882264" cy="589123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8"/>
            <p:cNvCxnSpPr/>
            <p:nvPr/>
          </p:nvCxnSpPr>
          <p:spPr>
            <a:xfrm flipH="1">
              <a:off x="2843808" y="0"/>
              <a:ext cx="1656184" cy="25131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29"/>
            <p:cNvCxnSpPr/>
            <p:nvPr/>
          </p:nvCxnSpPr>
          <p:spPr>
            <a:xfrm>
              <a:off x="6828632" y="-6096"/>
              <a:ext cx="2339752" cy="260586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 bwMode="auto">
            <a:xfrm>
              <a:off x="2783992" y="2434739"/>
              <a:ext cx="144016" cy="15015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5410201" y="64008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2281391533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PresentationTitle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334432" y="3810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endParaRPr lang="en-IN"/>
          </a:p>
        </p:txBody>
      </p:sp>
      <p:sp>
        <p:nvSpPr>
          <p:cNvPr id="28" name="IFXSHAPE"/>
          <p:cNvSpPr>
            <a:spLocks noGrp="1"/>
          </p:cNvSpPr>
          <p:nvPr>
            <p:ph type="subTitle" idx="1" hasCustomPrompt="1"/>
          </p:nvPr>
        </p:nvSpPr>
        <p:spPr>
          <a:xfrm>
            <a:off x="624000" y="5508004"/>
            <a:ext cx="8448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t" anchorCtr="0">
            <a:spAutoFit/>
          </a:bodyPr>
          <a:lstStyle>
            <a:lvl1pPr marL="0" indent="0">
              <a:spcAft>
                <a:spcPts val="0"/>
              </a:spcAft>
              <a:buNone/>
              <a:defRPr lang="en-GB" kern="0" noProof="0" dirty="0" smtClean="0">
                <a:ea typeface="Verdana" pitchFamily="34" charset="0"/>
                <a:cs typeface="Verdana" pitchFamily="34" charset="0"/>
              </a:defRPr>
            </a:lvl1pPr>
          </a:lstStyle>
          <a:p>
            <a:pPr marR="0" lvl="0" defTabSz="914343" eaLnBrk="0" fontAlgn="auto" latinLnBrk="0" hangingPunct="0">
              <a:spcAft>
                <a:spcPts val="300"/>
              </a:spcAft>
              <a:buSzTx/>
              <a:tabLst/>
            </a:pPr>
            <a:r>
              <a:rPr lang="en-GB" noProof="0" dirty="0"/>
              <a:t>Author (department)</a:t>
            </a:r>
            <a:br>
              <a:rPr lang="en-GB" noProof="0" dirty="0"/>
            </a:br>
            <a:r>
              <a:rPr lang="en-GB" noProof="0" dirty="0"/>
              <a:t>Date</a:t>
            </a:r>
          </a:p>
        </p:txBody>
      </p:sp>
      <p:grpSp>
        <p:nvGrpSpPr>
          <p:cNvPr id="34" name="Gruppieren 36"/>
          <p:cNvGrpSpPr/>
          <p:nvPr userDrawn="1"/>
        </p:nvGrpSpPr>
        <p:grpSpPr>
          <a:xfrm>
            <a:off x="-32843" y="-27384"/>
            <a:ext cx="12235176" cy="5112568"/>
            <a:chOff x="-24633" y="-27384"/>
            <a:chExt cx="9176382" cy="5112568"/>
          </a:xfrm>
        </p:grpSpPr>
        <p:cxnSp>
          <p:nvCxnSpPr>
            <p:cNvPr id="35" name="Gerade Verbindung 17"/>
            <p:cNvCxnSpPr/>
            <p:nvPr/>
          </p:nvCxnSpPr>
          <p:spPr>
            <a:xfrm>
              <a:off x="2123728" y="4398016"/>
              <a:ext cx="216024" cy="687168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18"/>
            <p:cNvCxnSpPr/>
            <p:nvPr/>
          </p:nvCxnSpPr>
          <p:spPr>
            <a:xfrm>
              <a:off x="-24633" y="2941926"/>
              <a:ext cx="2148361" cy="145609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19"/>
            <p:cNvCxnSpPr/>
            <p:nvPr/>
          </p:nvCxnSpPr>
          <p:spPr>
            <a:xfrm flipH="1">
              <a:off x="2123728" y="2708920"/>
              <a:ext cx="7020270" cy="1689096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21"/>
            <p:cNvCxnSpPr/>
            <p:nvPr/>
          </p:nvCxnSpPr>
          <p:spPr>
            <a:xfrm>
              <a:off x="8141920" y="-7511"/>
              <a:ext cx="1009829" cy="1802204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lipse 22"/>
            <p:cNvSpPr/>
            <p:nvPr/>
          </p:nvSpPr>
          <p:spPr bwMode="auto">
            <a:xfrm>
              <a:off x="2051720" y="4330531"/>
              <a:ext cx="144016" cy="1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0" name="Gerade Verbindung 23"/>
            <p:cNvCxnSpPr/>
            <p:nvPr/>
          </p:nvCxnSpPr>
          <p:spPr>
            <a:xfrm flipH="1">
              <a:off x="6444208" y="-27384"/>
              <a:ext cx="1440160" cy="4968552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IFXSHAPE"/>
          <p:cNvSpPr>
            <a:spLocks noGrp="1"/>
          </p:cNvSpPr>
          <p:nvPr>
            <p:ph type="title" hasCustomPrompt="1"/>
          </p:nvPr>
        </p:nvSpPr>
        <p:spPr>
          <a:xfrm>
            <a:off x="619921" y="4168555"/>
            <a:ext cx="10992000" cy="1118901"/>
          </a:xfrm>
        </p:spPr>
        <p:txBody>
          <a:bodyPr anchor="t" anchorCtr="0">
            <a:spAutoFit/>
          </a:bodyPr>
          <a:lstStyle>
            <a:lvl1pPr marR="0" defTabSz="979688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 lang="en-US" sz="3600" kern="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R="0" defTabSz="914400" eaLnBrk="0" fontAlgn="auto" latin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Please type in title</a:t>
            </a:r>
            <a:br>
              <a:rPr lang="de-DE" sz="3600" kern="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6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5" name="Grafik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481" y="5809304"/>
            <a:ext cx="1872000" cy="614018"/>
          </a:xfrm>
          <a:prstGeom prst="rect">
            <a:avLst/>
          </a:prstGeom>
        </p:spPr>
      </p:pic>
      <p:sp>
        <p:nvSpPr>
          <p:cNvPr id="17" name="Freihandform 19"/>
          <p:cNvSpPr/>
          <p:nvPr userDrawn="1"/>
        </p:nvSpPr>
        <p:spPr bwMode="auto">
          <a:xfrm>
            <a:off x="5264912" y="-15240"/>
            <a:ext cx="6937248" cy="3664988"/>
          </a:xfrm>
          <a:custGeom>
            <a:avLst/>
            <a:gdLst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96440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196840 w 5196840"/>
              <a:gd name="connsiteY0" fmla="*/ 3649980 h 3832860"/>
              <a:gd name="connsiteX1" fmla="*/ 5196840 w 5196840"/>
              <a:gd name="connsiteY1" fmla="*/ 0 h 3832860"/>
              <a:gd name="connsiteX2" fmla="*/ 861060 w 5196840"/>
              <a:gd name="connsiteY2" fmla="*/ 0 h 3832860"/>
              <a:gd name="connsiteX3" fmla="*/ 0 w 5196840"/>
              <a:gd name="connsiteY3" fmla="*/ 1984083 h 3832860"/>
              <a:gd name="connsiteX4" fmla="*/ 1295400 w 5196840"/>
              <a:gd name="connsiteY4" fmla="*/ 3832860 h 3832860"/>
              <a:gd name="connsiteX5" fmla="*/ 5196840 w 5196840"/>
              <a:gd name="connsiteY5" fmla="*/ 3649980 h 3832860"/>
              <a:gd name="connsiteX0" fmla="*/ 5202936 w 5202936"/>
              <a:gd name="connsiteY0" fmla="*/ 3649980 h 3832860"/>
              <a:gd name="connsiteX1" fmla="*/ 5202936 w 5202936"/>
              <a:gd name="connsiteY1" fmla="*/ 0 h 3832860"/>
              <a:gd name="connsiteX2" fmla="*/ 867156 w 5202936"/>
              <a:gd name="connsiteY2" fmla="*/ 0 h 3832860"/>
              <a:gd name="connsiteX3" fmla="*/ 0 w 5202936"/>
              <a:gd name="connsiteY3" fmla="*/ 1984083 h 3832860"/>
              <a:gd name="connsiteX4" fmla="*/ 1301496 w 5202936"/>
              <a:gd name="connsiteY4" fmla="*/ 3832860 h 3832860"/>
              <a:gd name="connsiteX5" fmla="*/ 5202936 w 5202936"/>
              <a:gd name="connsiteY5" fmla="*/ 3649980 h 383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02936" h="3832860">
                <a:moveTo>
                  <a:pt x="5202936" y="3649980"/>
                </a:moveTo>
                <a:lnTo>
                  <a:pt x="5202936" y="0"/>
                </a:lnTo>
                <a:lnTo>
                  <a:pt x="867156" y="0"/>
                </a:lnTo>
                <a:lnTo>
                  <a:pt x="0" y="1984083"/>
                </a:lnTo>
                <a:lnTo>
                  <a:pt x="1301496" y="3832860"/>
                </a:lnTo>
                <a:lnTo>
                  <a:pt x="5202936" y="364998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2040" t="-32632" r="-33130" b="-14225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Freihandform 21"/>
          <p:cNvSpPr/>
          <p:nvPr userDrawn="1"/>
        </p:nvSpPr>
        <p:spPr bwMode="auto">
          <a:xfrm>
            <a:off x="-16587" y="-15239"/>
            <a:ext cx="6442101" cy="1894426"/>
          </a:xfrm>
          <a:custGeom>
            <a:avLst/>
            <a:gdLst>
              <a:gd name="connsiteX0" fmla="*/ 4846320 w 4846320"/>
              <a:gd name="connsiteY0" fmla="*/ 0 h 1981200"/>
              <a:gd name="connsiteX1" fmla="*/ 0 w 4846320"/>
              <a:gd name="connsiteY1" fmla="*/ 0 h 1981200"/>
              <a:gd name="connsiteX2" fmla="*/ 0 w 4846320"/>
              <a:gd name="connsiteY2" fmla="*/ 1615440 h 1981200"/>
              <a:gd name="connsiteX3" fmla="*/ 4000500 w 4846320"/>
              <a:gd name="connsiteY3" fmla="*/ 1981200 h 1981200"/>
              <a:gd name="connsiteX4" fmla="*/ 4846320 w 4846320"/>
              <a:gd name="connsiteY4" fmla="*/ 0 h 1981200"/>
              <a:gd name="connsiteX0" fmla="*/ 4864855 w 4864855"/>
              <a:gd name="connsiteY0" fmla="*/ 0 h 1981200"/>
              <a:gd name="connsiteX1" fmla="*/ 0 w 4864855"/>
              <a:gd name="connsiteY1" fmla="*/ 0 h 1981200"/>
              <a:gd name="connsiteX2" fmla="*/ 0 w 4864855"/>
              <a:gd name="connsiteY2" fmla="*/ 1615440 h 1981200"/>
              <a:gd name="connsiteX3" fmla="*/ 4000500 w 4864855"/>
              <a:gd name="connsiteY3" fmla="*/ 1981200 h 1981200"/>
              <a:gd name="connsiteX4" fmla="*/ 4864855 w 4864855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855" h="1981200">
                <a:moveTo>
                  <a:pt x="4864855" y="0"/>
                </a:moveTo>
                <a:lnTo>
                  <a:pt x="0" y="0"/>
                </a:lnTo>
                <a:lnTo>
                  <a:pt x="0" y="1615440"/>
                </a:lnTo>
                <a:lnTo>
                  <a:pt x="4000500" y="1981200"/>
                </a:lnTo>
                <a:lnTo>
                  <a:pt x="4864855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35378" b="-35378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" name="Freihandform 22"/>
          <p:cNvSpPr/>
          <p:nvPr userDrawn="1"/>
        </p:nvSpPr>
        <p:spPr bwMode="auto">
          <a:xfrm>
            <a:off x="-16586" y="1529446"/>
            <a:ext cx="7023143" cy="2331602"/>
          </a:xfrm>
          <a:custGeom>
            <a:avLst/>
            <a:gdLst>
              <a:gd name="connsiteX0" fmla="*/ 5280660 w 5280660"/>
              <a:gd name="connsiteY0" fmla="*/ 2209800 h 2438400"/>
              <a:gd name="connsiteX1" fmla="*/ 3992880 w 5280660"/>
              <a:gd name="connsiteY1" fmla="*/ 365760 h 2438400"/>
              <a:gd name="connsiteX2" fmla="*/ 0 w 5280660"/>
              <a:gd name="connsiteY2" fmla="*/ 0 h 2438400"/>
              <a:gd name="connsiteX3" fmla="*/ 0 w 5280660"/>
              <a:gd name="connsiteY3" fmla="*/ 2438400 h 2438400"/>
              <a:gd name="connsiteX4" fmla="*/ 5280660 w 5280660"/>
              <a:gd name="connsiteY4" fmla="*/ 2209800 h 2438400"/>
              <a:gd name="connsiteX0" fmla="*/ 5293017 w 5293017"/>
              <a:gd name="connsiteY0" fmla="*/ 2215978 h 2438400"/>
              <a:gd name="connsiteX1" fmla="*/ 3992880 w 5293017"/>
              <a:gd name="connsiteY1" fmla="*/ 365760 h 2438400"/>
              <a:gd name="connsiteX2" fmla="*/ 0 w 5293017"/>
              <a:gd name="connsiteY2" fmla="*/ 0 h 2438400"/>
              <a:gd name="connsiteX3" fmla="*/ 0 w 5293017"/>
              <a:gd name="connsiteY3" fmla="*/ 2438400 h 2438400"/>
              <a:gd name="connsiteX4" fmla="*/ 5293017 w 5293017"/>
              <a:gd name="connsiteY4" fmla="*/ 2215978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93017" h="2438400">
                <a:moveTo>
                  <a:pt x="5293017" y="2215978"/>
                </a:moveTo>
                <a:lnTo>
                  <a:pt x="3992880" y="365760"/>
                </a:lnTo>
                <a:lnTo>
                  <a:pt x="0" y="0"/>
                </a:lnTo>
                <a:lnTo>
                  <a:pt x="0" y="2438400"/>
                </a:lnTo>
                <a:lnTo>
                  <a:pt x="5293017" y="2215978"/>
                </a:lnTo>
                <a:close/>
              </a:path>
            </a:pathLst>
          </a:cu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331" b="-35109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0" name="Gruppieren 23"/>
          <p:cNvGrpSpPr/>
          <p:nvPr userDrawn="1"/>
        </p:nvGrpSpPr>
        <p:grpSpPr>
          <a:xfrm>
            <a:off x="-16586" y="-15239"/>
            <a:ext cx="7023143" cy="3663608"/>
            <a:chOff x="27112" y="-15240"/>
            <a:chExt cx="5267357" cy="3831418"/>
          </a:xfrm>
        </p:grpSpPr>
        <p:cxnSp>
          <p:nvCxnSpPr>
            <p:cNvPr id="21" name="Gerade Verbindung 24"/>
            <p:cNvCxnSpPr>
              <a:endCxn id="19" idx="0"/>
            </p:cNvCxnSpPr>
            <p:nvPr/>
          </p:nvCxnSpPr>
          <p:spPr>
            <a:xfrm>
              <a:off x="4000428" y="1968843"/>
              <a:ext cx="1294041" cy="1847335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6"/>
            <p:cNvCxnSpPr>
              <a:stCxn id="18" idx="2"/>
              <a:endCxn id="19" idx="1"/>
            </p:cNvCxnSpPr>
            <p:nvPr/>
          </p:nvCxnSpPr>
          <p:spPr>
            <a:xfrm>
              <a:off x="27112" y="1600200"/>
              <a:ext cx="3973523" cy="36576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7"/>
            <p:cNvCxnSpPr>
              <a:stCxn id="17" idx="2"/>
              <a:endCxn id="19" idx="1"/>
            </p:cNvCxnSpPr>
            <p:nvPr/>
          </p:nvCxnSpPr>
          <p:spPr>
            <a:xfrm flipH="1">
              <a:off x="4000635" y="-15240"/>
              <a:ext cx="854757" cy="1981200"/>
            </a:xfrm>
            <a:prstGeom prst="line">
              <a:avLst/>
            </a:prstGeom>
            <a:ln w="12700">
              <a:solidFill>
                <a:schemeClr val="bg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lipse 30"/>
            <p:cNvSpPr/>
            <p:nvPr/>
          </p:nvSpPr>
          <p:spPr bwMode="auto">
            <a:xfrm>
              <a:off x="3934723" y="1893952"/>
              <a:ext cx="144016" cy="1505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5410201" y="64008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20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- restricted -</a:t>
            </a:r>
          </a:p>
        </p:txBody>
      </p:sp>
    </p:spTree>
    <p:extLst>
      <p:ext uri="{BB962C8B-B14F-4D97-AF65-F5344CB8AC3E}">
        <p14:creationId xmlns:p14="http://schemas.microsoft.com/office/powerpoint/2010/main" val="2793536414"/>
      </p:ext>
    </p:extLst>
  </p:cSld>
  <p:clrMapOvr>
    <a:masterClrMapping/>
  </p:clrMapOvr>
  <p:hf sldNum="0" hdr="0" ftr="0"/>
  <p:extLst mod="1">
    <p:ext uri="{DCECCB84-F9BA-43D5-87BE-67443E8EF086}">
      <p15:sldGuideLst xmlns:p15="http://schemas.microsoft.com/office/powerpoint/2012/main">
        <p15:guide id="1" orient="horz" pos="709" userDrawn="1">
          <p15:clr>
            <a:srgbClr val="FBAE40"/>
          </p15:clr>
        </p15:guide>
        <p15:guide id="2" pos="396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12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6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21EE7D30-FD38-4724-94E8-202199FFC98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FXSHAPE"/>
          <p:cNvSpPr>
            <a:spLocks noGrp="1"/>
          </p:cNvSpPr>
          <p:nvPr>
            <p:ph type="ftr" sz="quarter" idx="16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4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DB9C8DB2-9EBC-4EB6-9377-F167F26FB57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6" y="1268414"/>
            <a:ext cx="11522207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FXSHAPE"/>
          <p:cNvSpPr>
            <a:spLocks noGrp="1"/>
          </p:cNvSpPr>
          <p:nvPr>
            <p:ph type="ftr" sz="quarter" idx="38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36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96E4C156-1352-41EC-B54B-DA30192604DB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19" name="IFXSHAPE"/>
          <p:cNvSpPr>
            <a:spLocks noGrp="1"/>
          </p:cNvSpPr>
          <p:nvPr>
            <p:ph type="body" idx="17" hasCustomPrompt="1"/>
          </p:nvPr>
        </p:nvSpPr>
        <p:spPr>
          <a:xfrm>
            <a:off x="1295335" y="1268414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/>
              <a:t>Click to edit text</a:t>
            </a:r>
          </a:p>
        </p:txBody>
      </p:sp>
      <p:sp>
        <p:nvSpPr>
          <p:cNvPr id="20" name="IFXSHAPE"/>
          <p:cNvSpPr>
            <a:spLocks noGrp="1"/>
          </p:cNvSpPr>
          <p:nvPr>
            <p:ph type="body" sz="quarter" idx="18" hasCustomPrompt="1"/>
          </p:nvPr>
        </p:nvSpPr>
        <p:spPr>
          <a:xfrm>
            <a:off x="1295337" y="1916496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1" name="IFXSHAPE"/>
          <p:cNvSpPr>
            <a:spLocks noGrp="1"/>
          </p:cNvSpPr>
          <p:nvPr>
            <p:ph type="body" sz="quarter" idx="19" hasCustomPrompt="1"/>
          </p:nvPr>
        </p:nvSpPr>
        <p:spPr>
          <a:xfrm>
            <a:off x="1295337" y="2564577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2" name="IFXSHAPE"/>
          <p:cNvSpPr>
            <a:spLocks noGrp="1"/>
          </p:cNvSpPr>
          <p:nvPr>
            <p:ph type="body" sz="quarter" idx="20" hasCustomPrompt="1"/>
          </p:nvPr>
        </p:nvSpPr>
        <p:spPr>
          <a:xfrm>
            <a:off x="1295337" y="321265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sz="quarter" idx="21" hasCustomPrompt="1"/>
          </p:nvPr>
        </p:nvSpPr>
        <p:spPr>
          <a:xfrm>
            <a:off x="1295337" y="3860738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4" name="IFXSHAPE"/>
          <p:cNvSpPr>
            <a:spLocks noGrp="1"/>
          </p:cNvSpPr>
          <p:nvPr>
            <p:ph type="body" sz="quarter" idx="22" hasCustomPrompt="1"/>
          </p:nvPr>
        </p:nvSpPr>
        <p:spPr>
          <a:xfrm>
            <a:off x="1295337" y="4508819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8" name="IFXSHAPE"/>
          <p:cNvSpPr>
            <a:spLocks noGrp="1"/>
          </p:cNvSpPr>
          <p:nvPr>
            <p:ph type="body" sz="quarter" idx="23" hasCustomPrompt="1"/>
          </p:nvPr>
        </p:nvSpPr>
        <p:spPr>
          <a:xfrm>
            <a:off x="1295337" y="5156901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29" name="IFXSHAPE"/>
          <p:cNvSpPr>
            <a:spLocks noGrp="1"/>
          </p:cNvSpPr>
          <p:nvPr>
            <p:ph type="body" sz="quarter" idx="24" hasCustomPrompt="1"/>
          </p:nvPr>
        </p:nvSpPr>
        <p:spPr>
          <a:xfrm>
            <a:off x="1295337" y="5804982"/>
            <a:ext cx="10562235" cy="576072"/>
          </a:xfrm>
          <a:prstGeom prst="rect">
            <a:avLst/>
          </a:prstGeom>
          <a:noFill/>
        </p:spPr>
        <p:txBody>
          <a:bodyPr wrap="square" lIns="0" anchor="ctr">
            <a:noAutofit/>
          </a:bodyPr>
          <a:lstStyle>
            <a:lvl1pPr marL="0" indent="0" fontAlgn="auto">
              <a:buNone/>
              <a:defRPr/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noProof="0" dirty="0"/>
              <a:t>Click to edit text</a:t>
            </a:r>
          </a:p>
        </p:txBody>
      </p:sp>
      <p:sp>
        <p:nvSpPr>
          <p:cNvPr id="30" name="IFXSHAPE"/>
          <p:cNvSpPr>
            <a:spLocks noGrp="1"/>
          </p:cNvSpPr>
          <p:nvPr>
            <p:ph type="body" idx="28" hasCustomPrompt="1"/>
          </p:nvPr>
        </p:nvSpPr>
        <p:spPr>
          <a:xfrm>
            <a:off x="334433" y="1268414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1" name="IFXSHAPE"/>
          <p:cNvSpPr>
            <a:spLocks noGrp="1"/>
          </p:cNvSpPr>
          <p:nvPr>
            <p:ph type="body" idx="29" hasCustomPrompt="1"/>
          </p:nvPr>
        </p:nvSpPr>
        <p:spPr>
          <a:xfrm>
            <a:off x="334433" y="1916595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2" name="IFXSHAPE"/>
          <p:cNvSpPr>
            <a:spLocks noGrp="1"/>
          </p:cNvSpPr>
          <p:nvPr>
            <p:ph type="body" idx="30" hasCustomPrompt="1"/>
          </p:nvPr>
        </p:nvSpPr>
        <p:spPr>
          <a:xfrm>
            <a:off x="334433" y="2564777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3" name="IFXSHAPE"/>
          <p:cNvSpPr>
            <a:spLocks noGrp="1"/>
          </p:cNvSpPr>
          <p:nvPr>
            <p:ph type="body" idx="31" hasCustomPrompt="1"/>
          </p:nvPr>
        </p:nvSpPr>
        <p:spPr>
          <a:xfrm>
            <a:off x="334433" y="3212958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4" name="IFXSHAPE"/>
          <p:cNvSpPr>
            <a:spLocks noGrp="1"/>
          </p:cNvSpPr>
          <p:nvPr>
            <p:ph type="body" idx="32" hasCustomPrompt="1"/>
          </p:nvPr>
        </p:nvSpPr>
        <p:spPr>
          <a:xfrm>
            <a:off x="334433" y="3861139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5" name="IFXSHAPE"/>
          <p:cNvSpPr>
            <a:spLocks noGrp="1"/>
          </p:cNvSpPr>
          <p:nvPr>
            <p:ph type="body" idx="33" hasCustomPrompt="1"/>
          </p:nvPr>
        </p:nvSpPr>
        <p:spPr>
          <a:xfrm>
            <a:off x="334433" y="4509320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6" name="IFXSHAPE"/>
          <p:cNvSpPr>
            <a:spLocks noGrp="1"/>
          </p:cNvSpPr>
          <p:nvPr>
            <p:ph type="body" idx="34" hasCustomPrompt="1"/>
          </p:nvPr>
        </p:nvSpPr>
        <p:spPr>
          <a:xfrm>
            <a:off x="334433" y="5157501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37" name="IFXSHAPE"/>
          <p:cNvSpPr>
            <a:spLocks noGrp="1"/>
          </p:cNvSpPr>
          <p:nvPr>
            <p:ph type="body" idx="35" hasCustomPrompt="1"/>
          </p:nvPr>
        </p:nvSpPr>
        <p:spPr>
          <a:xfrm>
            <a:off x="334433" y="5805681"/>
            <a:ext cx="768000" cy="576072"/>
          </a:xfrm>
          <a:prstGeom prst="ellipse">
            <a:avLst/>
          </a:prstGeom>
          <a:solidFill>
            <a:schemeClr val="accent4"/>
          </a:solidFill>
        </p:spPr>
        <p:txBody>
          <a:bodyPr wrap="square" lIns="0" anchor="ctr">
            <a:noAutofit/>
          </a:bodyPr>
          <a:lstStyle>
            <a:lvl1pPr marL="0" indent="0" algn="ctr" fontAlgn="auto">
              <a:buNone/>
              <a:defRPr>
                <a:solidFill>
                  <a:schemeClr val="bg1"/>
                </a:solidFill>
              </a:defRPr>
            </a:lvl1pPr>
            <a:lvl2pPr fontAlgn="auto">
              <a:defRPr/>
            </a:lvl2pPr>
            <a:lvl3pPr fontAlgn="auto">
              <a:defRPr/>
            </a:lvl3pPr>
            <a:lvl4pPr fontAlgn="auto">
              <a:defRPr/>
            </a:lvl4pPr>
            <a:lvl5pPr fontAlgn="auto">
              <a:defRPr/>
            </a:lvl5pPr>
          </a:lstStyle>
          <a:p>
            <a:pPr lvl="0"/>
            <a:r>
              <a:rPr lang="en-GB" dirty="0" err="1"/>
              <a:t>Nr</a:t>
            </a:r>
            <a:r>
              <a:rPr lang="en-GB" dirty="0"/>
              <a:t>.</a:t>
            </a:r>
          </a:p>
        </p:txBody>
      </p:sp>
      <p:sp>
        <p:nvSpPr>
          <p:cNvPr id="7" name="IFXSHAPE"/>
          <p:cNvSpPr>
            <a:spLocks noGrp="1"/>
          </p:cNvSpPr>
          <p:nvPr>
            <p:ph type="dt" sz="half" idx="37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_and_Two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FXSHAPE"/>
          <p:cNvSpPr>
            <a:spLocks noGrp="1"/>
          </p:cNvSpPr>
          <p:nvPr>
            <p:ph type="ftr" sz="quarter" idx="17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sldNum" sz="quarter" idx="15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B68EA69C-0AD9-4AA6-A084-074356BE21C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IFXSHAPE"/>
          <p:cNvSpPr>
            <a:spLocks noGrp="1"/>
          </p:cNvSpPr>
          <p:nvPr>
            <p:ph type="title" hasCustomPrompt="1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Click to edit title</a:t>
            </a:r>
          </a:p>
        </p:txBody>
      </p:sp>
      <p:sp>
        <p:nvSpPr>
          <p:cNvPr id="7" name="IFXSHAPE"/>
          <p:cNvSpPr>
            <a:spLocks noGrp="1"/>
          </p:cNvSpPr>
          <p:nvPr>
            <p:ph sz="quarter" idx="13" hasCustomPrompt="1"/>
          </p:nvPr>
        </p:nvSpPr>
        <p:spPr>
          <a:xfrm>
            <a:off x="334437" y="1268414"/>
            <a:ext cx="566462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IFXSHAPE"/>
          <p:cNvSpPr>
            <a:spLocks noGrp="1"/>
          </p:cNvSpPr>
          <p:nvPr>
            <p:ph sz="quarter" idx="14" hasCustomPrompt="1"/>
          </p:nvPr>
        </p:nvSpPr>
        <p:spPr>
          <a:xfrm>
            <a:off x="6191253" y="1268414"/>
            <a:ext cx="5665389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IFXSHAPE"/>
          <p:cNvSpPr>
            <a:spLocks noGrp="1"/>
          </p:cNvSpPr>
          <p:nvPr>
            <p:ph type="dt" sz="half" idx="16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6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5" name="IFXSHAPE"/>
          <p:cNvSpPr>
            <a:spLocks noGrp="1"/>
          </p:cNvSpPr>
          <p:nvPr>
            <p:ph type="sldNum" sz="quarter" idx="14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B8EFF5E5-D34A-4E53-BB7D-1B8990EBBD29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3"/>
            <a:ext cx="12191997" cy="6857999"/>
          </a:xfrm>
          <a:prstGeom prst="rect">
            <a:avLst/>
          </a:prstGeom>
        </p:spPr>
      </p:pic>
      <p:sp>
        <p:nvSpPr>
          <p:cNvPr id="11" name="IFXSHAPE"/>
          <p:cNvSpPr>
            <a:spLocks noGrp="1"/>
          </p:cNvSpPr>
          <p:nvPr>
            <p:ph type="body" sz="quarter" idx="13" hasCustomPrompt="1"/>
          </p:nvPr>
        </p:nvSpPr>
        <p:spPr>
          <a:xfrm>
            <a:off x="335363" y="1268415"/>
            <a:ext cx="9505025" cy="2447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4800"/>
            </a:lvl1pPr>
          </a:lstStyle>
          <a:p>
            <a:pPr lvl="0"/>
            <a:r>
              <a:rPr lang="en-GB" dirty="0"/>
              <a:t>Click to enter section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15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Section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FXSHAPE"/>
          <p:cNvSpPr>
            <a:spLocks noGrp="1"/>
          </p:cNvSpPr>
          <p:nvPr>
            <p:ph type="ftr" sz="quarter" idx="12"/>
          </p:nvPr>
        </p:nvSpPr>
        <p:spPr>
          <a:xfrm>
            <a:off x="5711952" y="6553200"/>
            <a:ext cx="768096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IFXSHAPE"/>
          <p:cNvSpPr>
            <a:spLocks noGrp="1"/>
          </p:cNvSpPr>
          <p:nvPr>
            <p:ph type="sldNum" sz="quarter" idx="10"/>
          </p:nvPr>
        </p:nvSpPr>
        <p:spPr>
          <a:xfrm>
            <a:off x="11087355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2443F701-8172-4747-8210-EB304E74315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FXSHAPE"/>
          <p:cNvSpPr>
            <a:spLocks noGrp="1"/>
          </p:cNvSpPr>
          <p:nvPr>
            <p:ph type="dt" sz="half" idx="11"/>
          </p:nvPr>
        </p:nvSpPr>
        <p:spPr>
          <a:xfrm>
            <a:off x="334432" y="6553200"/>
            <a:ext cx="384048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</p:spTree>
    <p:extLst>
      <p:ext uri="{BB962C8B-B14F-4D97-AF65-F5344CB8AC3E}">
        <p14:creationId xmlns:p14="http://schemas.microsoft.com/office/powerpoint/2010/main" val="342738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FXSHAPE"/>
          <p:cNvSpPr>
            <a:spLocks noGrp="1"/>
          </p:cNvSpPr>
          <p:nvPr>
            <p:ph type="sldNum" sz="quarter" idx="4"/>
          </p:nvPr>
        </p:nvSpPr>
        <p:spPr>
          <a:xfrm>
            <a:off x="11087355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D0E56C37-307B-402F-B604-439767B51A5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IFXSHAPE"/>
          <p:cNvSpPr>
            <a:spLocks noGrp="1"/>
          </p:cNvSpPr>
          <p:nvPr>
            <p:ph type="ftr" sz="quarter" idx="3"/>
          </p:nvPr>
        </p:nvSpPr>
        <p:spPr>
          <a:xfrm>
            <a:off x="5711952" y="6553200"/>
            <a:ext cx="76809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551313"/>
            <a:ext cx="12191945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75"/>
          <a:stretch/>
        </p:blipFill>
        <p:spPr>
          <a:xfrm>
            <a:off x="3" y="1400"/>
            <a:ext cx="10512491" cy="908304"/>
          </a:xfrm>
          <a:prstGeom prst="rect">
            <a:avLst/>
          </a:prstGeom>
        </p:spPr>
      </p:pic>
      <p:sp>
        <p:nvSpPr>
          <p:cNvPr id="12" name="IFXSHAPE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/>
              <a:t>Click to edit title</a:t>
            </a:r>
          </a:p>
        </p:txBody>
      </p:sp>
      <p:sp>
        <p:nvSpPr>
          <p:cNvPr id="23" name="IFXSHAPE"/>
          <p:cNvSpPr>
            <a:spLocks noGrp="1"/>
          </p:cNvSpPr>
          <p:nvPr>
            <p:ph type="body" idx="1"/>
          </p:nvPr>
        </p:nvSpPr>
        <p:spPr>
          <a:xfrm>
            <a:off x="334435" y="1268414"/>
            <a:ext cx="11521017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IFXSHAPE"/>
          <p:cNvSpPr>
            <a:spLocks noGrp="1"/>
          </p:cNvSpPr>
          <p:nvPr>
            <p:ph type="dt" sz="half" idx="2"/>
          </p:nvPr>
        </p:nvSpPr>
        <p:spPr>
          <a:xfrm>
            <a:off x="334432" y="6553200"/>
            <a:ext cx="384048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 panose="020B0604030504040204" pitchFamily="34" charset="0"/>
              </a:defRPr>
            </a:lvl1pPr>
          </a:lstStyle>
          <a:p>
            <a:r>
              <a:rPr lang="en-IN" dirty="0"/>
              <a:t>2018-11-28   </a:t>
            </a:r>
            <a:r>
              <a:rPr lang="en-IN" b="1" dirty="0"/>
              <a:t>restricted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51" r:id="rId2"/>
    <p:sldLayoutId id="2147483752" r:id="rId3"/>
    <p:sldLayoutId id="2147483729" r:id="rId4"/>
    <p:sldLayoutId id="2147483730" r:id="rId5"/>
    <p:sldLayoutId id="2147483741" r:id="rId6"/>
    <p:sldLayoutId id="2147483731" r:id="rId7"/>
    <p:sldLayoutId id="2147483742" r:id="rId8"/>
    <p:sldLayoutId id="2147483753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8" r:id="rId1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172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343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514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686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7982" indent="-287982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5964" indent="-287982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3946" indent="-287982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79933" indent="-215987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5919" indent="-215987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5919" indent="-215987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443" indent="-228585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615" indent="-228585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8786" indent="-228585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3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4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6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8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9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0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2" algn="l" defTabSz="9143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92003" y="5507991"/>
            <a:ext cx="6624280" cy="1231106"/>
          </a:xfrm>
        </p:spPr>
        <p:txBody>
          <a:bodyPr/>
          <a:lstStyle/>
          <a:p>
            <a:r>
              <a:rPr lang="de-DE" dirty="0"/>
              <a:t>Udayakumar Yedakuppam (Infineon Technologies)</a:t>
            </a:r>
          </a:p>
          <a:p>
            <a:r>
              <a:rPr lang="de-DE" dirty="0"/>
              <a:t>Soenke Grimpen (Infineon Technologies)</a:t>
            </a:r>
          </a:p>
          <a:p>
            <a:r>
              <a:rPr lang="de-DE" dirty="0"/>
              <a:t>Dileesh Jostin (Ansys)</a:t>
            </a:r>
          </a:p>
          <a:p>
            <a:r>
              <a:rPr lang="de-DE" dirty="0"/>
              <a:t>Manali Khare (Ansys)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IN"/>
              <a:t>- restricted -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92002" y="2239707"/>
            <a:ext cx="7272353" cy="1477328"/>
          </a:xfrm>
        </p:spPr>
        <p:txBody>
          <a:bodyPr/>
          <a:lstStyle/>
          <a:p>
            <a:r>
              <a:rPr lang="en-US" sz="3200" dirty="0"/>
              <a:t>A novel methodology for Fast PDN sign-off by slicing long-vectors</a:t>
            </a:r>
            <a:br>
              <a:rPr lang="en-US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45950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10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Summary</a:t>
            </a:r>
            <a:r>
              <a:rPr lang="en-US" dirty="0"/>
              <a:t> </a:t>
            </a:r>
            <a:endParaRPr lang="en-IN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 dirty="0"/>
              <a:t>2018-11-28   </a:t>
            </a:r>
            <a:r>
              <a:rPr lang="en-IN" b="1" dirty="0"/>
              <a:t>restricted</a:t>
            </a: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270456" y="1043327"/>
            <a:ext cx="11665296" cy="5375267"/>
          </a:xfrm>
          <a:prstGeom prst="rect">
            <a:avLst/>
          </a:prstGeom>
        </p:spPr>
        <p:txBody>
          <a:bodyPr/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Proposed and demonstrated a methodology to analyze long vectors and optimize PDN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Results available in hours compared to traditional approaches while meeting the accuracy criteria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Enables multiple sign-off runs without impacting tape-out schedule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B842B04-11C4-48D2-A954-8DE67B8A3696}"/>
              </a:ext>
            </a:extLst>
          </p:cNvPr>
          <p:cNvSpPr/>
          <p:nvPr/>
        </p:nvSpPr>
        <p:spPr bwMode="auto">
          <a:xfrm>
            <a:off x="191347" y="967067"/>
            <a:ext cx="11665296" cy="2101894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C9C3A6D-3674-4233-A9F6-CEB0FC30112A}"/>
              </a:ext>
            </a:extLst>
          </p:cNvPr>
          <p:cNvSpPr/>
          <p:nvPr/>
        </p:nvSpPr>
        <p:spPr bwMode="auto">
          <a:xfrm>
            <a:off x="191347" y="3212976"/>
            <a:ext cx="11665296" cy="3096344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E4C84F83-FDF8-414A-A472-E16BDBC02316}"/>
              </a:ext>
            </a:extLst>
          </p:cNvPr>
          <p:cNvSpPr txBox="1">
            <a:spLocks/>
          </p:cNvSpPr>
          <p:nvPr/>
        </p:nvSpPr>
        <p:spPr>
          <a:xfrm>
            <a:off x="374307" y="3356992"/>
            <a:ext cx="11665296" cy="5221574"/>
          </a:xfrm>
          <a:prstGeom prst="rect">
            <a:avLst/>
          </a:prstGeom>
        </p:spPr>
        <p:txBody>
          <a:bodyPr/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1" kern="0" dirty="0"/>
              <a:t> Future work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Combine multiple functional vectors to increase coverage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Select best scenarios using machine learning algorithms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Explore methodologies for feedback to timing engine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kern="0" dirty="0"/>
              <a:t>Explore approaches for speed up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kern="0" dirty="0">
                <a:ea typeface="Verdana" pitchFamily="34" charset="0"/>
                <a:cs typeface="Verdana" pitchFamily="34" charset="0"/>
              </a:rPr>
              <a:t>Moving pre-simulation starting point to dc average value of the demand current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kern="0" dirty="0">
                <a:ea typeface="Verdana" pitchFamily="34" charset="0"/>
                <a:cs typeface="Verdana" pitchFamily="34" charset="0"/>
              </a:rPr>
              <a:t>Relaxing timestep during pre-simulation period</a:t>
            </a:r>
          </a:p>
        </p:txBody>
      </p:sp>
    </p:spTree>
    <p:extLst>
      <p:ext uri="{BB962C8B-B14F-4D97-AF65-F5344CB8AC3E}">
        <p14:creationId xmlns:p14="http://schemas.microsoft.com/office/powerpoint/2010/main" val="221418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2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Motivation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 dirty="0"/>
              <a:t>2018-11-28   </a:t>
            </a:r>
            <a:r>
              <a:rPr lang="en-IN" b="1" dirty="0"/>
              <a:t>restricted</a:t>
            </a:r>
          </a:p>
        </p:txBody>
      </p:sp>
      <p:sp>
        <p:nvSpPr>
          <p:cNvPr id="7" name="Flowchart: Terminator 6">
            <a:extLst>
              <a:ext uri="{FF2B5EF4-FFF2-40B4-BE49-F238E27FC236}">
                <a16:creationId xmlns:a16="http://schemas.microsoft.com/office/drawing/2014/main" id="{30FF1332-9972-42E1-9C2F-96EF33A8EF34}"/>
              </a:ext>
            </a:extLst>
          </p:cNvPr>
          <p:cNvSpPr/>
          <p:nvPr/>
        </p:nvSpPr>
        <p:spPr bwMode="auto">
          <a:xfrm>
            <a:off x="8544272" y="3789040"/>
            <a:ext cx="914400" cy="301752"/>
          </a:xfrm>
          <a:prstGeom prst="flowChartTerminator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ounded Rectangle 6">
            <a:extLst>
              <a:ext uri="{FF2B5EF4-FFF2-40B4-BE49-F238E27FC236}">
                <a16:creationId xmlns:a16="http://schemas.microsoft.com/office/drawing/2014/main" id="{FB1AD081-0648-4B08-9D09-64C69430EC1A}"/>
              </a:ext>
            </a:extLst>
          </p:cNvPr>
          <p:cNvSpPr/>
          <p:nvPr/>
        </p:nvSpPr>
        <p:spPr>
          <a:xfrm>
            <a:off x="371028" y="1124744"/>
            <a:ext cx="11629627" cy="5112568"/>
          </a:xfrm>
          <a:prstGeom prst="roundRect">
            <a:avLst>
              <a:gd name="adj" fmla="val 47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Verdana" pitchFamily="34" charset="0"/>
              </a:rPr>
              <a:t>Long vector simulation has become increasingly common in automotive domain to stress all parts of a chip to ensure a robust grid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Verdana" pitchFamily="34" charset="0"/>
              </a:rPr>
              <a:t>Vectors are made available late in the design cycle and turn around time is high, resulting in very few use case scenarios being analyzed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kern="0" dirty="0">
                <a:solidFill>
                  <a:srgbClr val="000000"/>
                </a:solidFill>
                <a:latin typeface="Verdana" pitchFamily="34" charset="0"/>
              </a:rPr>
              <a:t>Traditional sign-off tools demand machines with large memories ; shortage of resources during tape-out phase forces to take a conservative approach resulting in non-optimal power mesh</a:t>
            </a:r>
          </a:p>
          <a:p>
            <a:pPr lvl="0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</a:pPr>
            <a:endParaRPr lang="en-US" sz="2000" kern="0" dirty="0">
              <a:solidFill>
                <a:srgbClr val="000000"/>
              </a:solidFill>
              <a:latin typeface="Verdana" pitchFamily="34" charset="0"/>
            </a:endParaRPr>
          </a:p>
          <a:p>
            <a:pPr lvl="0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</a:pPr>
            <a:r>
              <a:rPr lang="en-US" sz="2000" kern="0" dirty="0">
                <a:solidFill>
                  <a:srgbClr val="000000"/>
                </a:solidFill>
                <a:latin typeface="Verdana" pitchFamily="34" charset="0"/>
              </a:rPr>
              <a:t>In the present work we introduce a methodology to overcome the longer TAT for such simulations using RedHawk-Seascape. We also show how big data analytics can be used to create actionable outcomes for PDN optimization and improve design performance. </a:t>
            </a:r>
          </a:p>
        </p:txBody>
      </p:sp>
    </p:spTree>
    <p:extLst>
      <p:ext uri="{BB962C8B-B14F-4D97-AF65-F5344CB8AC3E}">
        <p14:creationId xmlns:p14="http://schemas.microsoft.com/office/powerpoint/2010/main" val="3805848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2018. All rights reserved.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3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</p:spPr>
        <p:txBody>
          <a:bodyPr/>
          <a:lstStyle/>
          <a:p>
            <a:r>
              <a:rPr lang="en-US" sz="2800" dirty="0"/>
              <a:t>Slice VCD and do multiple parallel simulations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sp>
        <p:nvSpPr>
          <p:cNvPr id="10" name="Google Shape;105;p23">
            <a:extLst>
              <a:ext uri="{FF2B5EF4-FFF2-40B4-BE49-F238E27FC236}">
                <a16:creationId xmlns:a16="http://schemas.microsoft.com/office/drawing/2014/main" id="{CD03F119-D437-4A11-A4E7-E1C729FBEB64}"/>
              </a:ext>
            </a:extLst>
          </p:cNvPr>
          <p:cNvSpPr/>
          <p:nvPr/>
        </p:nvSpPr>
        <p:spPr>
          <a:xfrm>
            <a:off x="3451941" y="2019341"/>
            <a:ext cx="1151124" cy="4915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200" dirty="0">
              <a:solidFill>
                <a:schemeClr val="lt1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5" name="Google Shape;110;p23">
            <a:extLst>
              <a:ext uri="{FF2B5EF4-FFF2-40B4-BE49-F238E27FC236}">
                <a16:creationId xmlns:a16="http://schemas.microsoft.com/office/drawing/2014/main" id="{C3492AC9-068A-4205-B922-45E9F633734E}"/>
              </a:ext>
            </a:extLst>
          </p:cNvPr>
          <p:cNvCxnSpPr>
            <a:cxnSpLocks/>
          </p:cNvCxnSpPr>
          <p:nvPr/>
        </p:nvCxnSpPr>
        <p:spPr>
          <a:xfrm>
            <a:off x="5790789" y="2734180"/>
            <a:ext cx="0" cy="375473"/>
          </a:xfrm>
          <a:prstGeom prst="straightConnector1">
            <a:avLst/>
          </a:prstGeom>
          <a:noFill/>
          <a:ln w="57150" cap="flat" cmpd="sng">
            <a:solidFill>
              <a:srgbClr val="538CD5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7" name="Google Shape;112;p23">
            <a:extLst>
              <a:ext uri="{FF2B5EF4-FFF2-40B4-BE49-F238E27FC236}">
                <a16:creationId xmlns:a16="http://schemas.microsoft.com/office/drawing/2014/main" id="{DF72F2DE-33D1-4A0D-B914-DF1F82C978FE}"/>
              </a:ext>
            </a:extLst>
          </p:cNvPr>
          <p:cNvSpPr txBox="1"/>
          <p:nvPr/>
        </p:nvSpPr>
        <p:spPr>
          <a:xfrm>
            <a:off x="3568801" y="2114819"/>
            <a:ext cx="785129" cy="314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algn="ctr"/>
            <a:r>
              <a:rPr lang="en" sz="120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Slicing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13;p23">
            <a:extLst>
              <a:ext uri="{FF2B5EF4-FFF2-40B4-BE49-F238E27FC236}">
                <a16:creationId xmlns:a16="http://schemas.microsoft.com/office/drawing/2014/main" id="{6C41B418-6119-487F-A79D-E64C9F566937}"/>
              </a:ext>
            </a:extLst>
          </p:cNvPr>
          <p:cNvSpPr/>
          <p:nvPr/>
        </p:nvSpPr>
        <p:spPr>
          <a:xfrm rot="10800000">
            <a:off x="7176124" y="1082782"/>
            <a:ext cx="593845" cy="2562242"/>
          </a:xfrm>
          <a:prstGeom prst="leftBrace">
            <a:avLst>
              <a:gd name="adj1" fmla="val 35652"/>
              <a:gd name="adj2" fmla="val 50000"/>
            </a:avLst>
          </a:prstGeom>
          <a:noFill/>
          <a:ln w="19050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6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4054556-4B70-463D-92BE-9A0BC32E113E}"/>
              </a:ext>
            </a:extLst>
          </p:cNvPr>
          <p:cNvSpPr/>
          <p:nvPr/>
        </p:nvSpPr>
        <p:spPr bwMode="auto">
          <a:xfrm>
            <a:off x="2207571" y="1068080"/>
            <a:ext cx="1095460" cy="248229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  <a:sym typeface="Arial"/>
              </a:rPr>
              <a:t>Single VCD File</a:t>
            </a:r>
          </a:p>
          <a:p>
            <a:pPr algn="ctr"/>
            <a:endParaRPr 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D78BB49-1BAF-4C91-B62E-5DF6FBE358BF}"/>
              </a:ext>
            </a:extLst>
          </p:cNvPr>
          <p:cNvSpPr/>
          <p:nvPr/>
        </p:nvSpPr>
        <p:spPr bwMode="auto">
          <a:xfrm>
            <a:off x="4895853" y="1068077"/>
            <a:ext cx="1848588" cy="42041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Sliced VCD(1) simulation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45F03CF-68D6-4A2F-959D-00D236536C6E}"/>
              </a:ext>
            </a:extLst>
          </p:cNvPr>
          <p:cNvSpPr/>
          <p:nvPr/>
        </p:nvSpPr>
        <p:spPr bwMode="auto">
          <a:xfrm>
            <a:off x="4889916" y="1639434"/>
            <a:ext cx="1848588" cy="42041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Sliced VCD(2) simulation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BBEC364-531B-484D-B5BF-0EFC6FCB1B32}"/>
              </a:ext>
            </a:extLst>
          </p:cNvPr>
          <p:cNvSpPr/>
          <p:nvPr/>
        </p:nvSpPr>
        <p:spPr bwMode="auto">
          <a:xfrm>
            <a:off x="4871039" y="2210789"/>
            <a:ext cx="1848588" cy="42041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Sliced VCD(3) simulation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32657EF-5162-4221-82BA-9BA2B85B3225}"/>
              </a:ext>
            </a:extLst>
          </p:cNvPr>
          <p:cNvSpPr/>
          <p:nvPr/>
        </p:nvSpPr>
        <p:spPr bwMode="auto">
          <a:xfrm>
            <a:off x="4866498" y="3129965"/>
            <a:ext cx="1848588" cy="42041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Sliced VCD(n) simulation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541ACB5-08A0-4120-B873-DA1AC59247D0}"/>
              </a:ext>
            </a:extLst>
          </p:cNvPr>
          <p:cNvSpPr/>
          <p:nvPr/>
        </p:nvSpPr>
        <p:spPr bwMode="auto">
          <a:xfrm>
            <a:off x="7968907" y="2153698"/>
            <a:ext cx="1848588" cy="42041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dirty="0">
              <a:solidFill>
                <a:schemeClr val="lt1"/>
              </a:solidFill>
              <a:latin typeface="Arial"/>
              <a:cs typeface="Arial"/>
              <a:sym typeface="Arial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Parallel Runs</a:t>
            </a:r>
            <a:endParaRPr lang="en-US"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/>
            <a:endParaRPr lang="en-US" sz="1200" dirty="0">
              <a:solidFill>
                <a:schemeClr val="lt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9" name="Rounded Rectangle 6">
            <a:extLst>
              <a:ext uri="{FF2B5EF4-FFF2-40B4-BE49-F238E27FC236}">
                <a16:creationId xmlns:a16="http://schemas.microsoft.com/office/drawing/2014/main" id="{059DACFB-8D43-462B-A93E-F1CF2762C464}"/>
              </a:ext>
            </a:extLst>
          </p:cNvPr>
          <p:cNvSpPr/>
          <p:nvPr/>
        </p:nvSpPr>
        <p:spPr>
          <a:xfrm>
            <a:off x="184834" y="3723940"/>
            <a:ext cx="11822331" cy="2729396"/>
          </a:xfrm>
          <a:prstGeom prst="roundRect">
            <a:avLst>
              <a:gd name="adj" fmla="val 47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1850" kern="0" dirty="0">
                <a:solidFill>
                  <a:srgbClr val="000000"/>
                </a:solidFill>
                <a:latin typeface="Verdana" pitchFamily="34" charset="0"/>
              </a:rPr>
              <a:t>Vector split into smaller segments and simulation carried out on each of them parallelly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1850" kern="0" dirty="0">
                <a:solidFill>
                  <a:srgbClr val="000000"/>
                </a:solidFill>
                <a:latin typeface="Verdana" pitchFamily="34" charset="0"/>
              </a:rPr>
              <a:t>Take advantage of the Big-data Elastic-Compute architecture which allows to run big designs on regular CPU cores spread across compute-farm (no need to reserve huge machines)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" sz="1850" kern="0" dirty="0">
                <a:solidFill>
                  <a:srgbClr val="000000"/>
                </a:solidFill>
                <a:latin typeface="Verdana" pitchFamily="34" charset="0"/>
                <a:sym typeface="Calibri"/>
              </a:rPr>
              <a:t>Gives huge performance benefit, especially when the VCD duration is long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1850" kern="0" dirty="0">
                <a:solidFill>
                  <a:srgbClr val="000000"/>
                </a:solidFill>
                <a:latin typeface="Verdana" pitchFamily="34" charset="0"/>
              </a:rPr>
              <a:t>Increased coverage enabling multiple patterns to be analyzed with short TAT</a:t>
            </a:r>
          </a:p>
          <a:p>
            <a:pPr marL="287982" lvl="0" indent="-287982">
              <a:spcBef>
                <a:spcPts val="0"/>
              </a:spcBef>
              <a:spcAft>
                <a:spcPts val="1200"/>
              </a:spcAft>
              <a:buClr>
                <a:srgbClr val="E30034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1850" kern="0" dirty="0">
                <a:solidFill>
                  <a:srgbClr val="000000"/>
                </a:solidFill>
                <a:latin typeface="Verdana" pitchFamily="34" charset="0"/>
              </a:rPr>
              <a:t>Potential to eliminate slices with low coverage in terms of switching activity and impact to design performance</a:t>
            </a:r>
            <a:endParaRPr lang="en" sz="1850" kern="0" dirty="0">
              <a:solidFill>
                <a:srgbClr val="000000"/>
              </a:solidFill>
              <a:latin typeface="Verdana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555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2018. All rights reserved.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>
          <a:xfrm>
            <a:off x="11256568" y="6518798"/>
            <a:ext cx="384048" cy="304800"/>
          </a:xfrm>
        </p:spPr>
        <p:txBody>
          <a:bodyPr/>
          <a:lstStyle/>
          <a:p>
            <a:fld id="{DB9C8DB2-9EBC-4EB6-9377-F167F26FB574}" type="slidenum">
              <a:rPr lang="en-IN" smtClean="0"/>
              <a:pPr/>
              <a:t>4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</p:spPr>
        <p:txBody>
          <a:bodyPr/>
          <a:lstStyle/>
          <a:p>
            <a:r>
              <a:rPr lang="en-US" sz="2800" dirty="0"/>
              <a:t>How to select the simulation window ?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6463B7-2ED6-4626-BEB1-4CD8279C88B4}"/>
              </a:ext>
            </a:extLst>
          </p:cNvPr>
          <p:cNvSpPr txBox="1"/>
          <p:nvPr/>
        </p:nvSpPr>
        <p:spPr bwMode="auto">
          <a:xfrm>
            <a:off x="335360" y="1106598"/>
            <a:ext cx="601094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indent="-342900" defTabSz="914343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Simulation window (500ns)  is identified by cycle selection based on power consumption from a vector of few microseconds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For </a:t>
            </a:r>
            <a:r>
              <a:rPr lang="en-US" sz="1900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RedHawk</a:t>
            </a: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-SC run this was inherited from </a:t>
            </a:r>
            <a:r>
              <a:rPr lang="en-US" sz="1900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RedHawk</a:t>
            </a: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cycle selection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kern="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RedHawk</a:t>
            </a: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-SC is being enhanced to do this natively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7EEA97-11D5-4AB5-BF62-F6D498E0EF4F}"/>
              </a:ext>
            </a:extLst>
          </p:cNvPr>
          <p:cNvSpPr txBox="1"/>
          <p:nvPr/>
        </p:nvSpPr>
        <p:spPr bwMode="auto">
          <a:xfrm>
            <a:off x="335360" y="3859521"/>
            <a:ext cx="6154955" cy="183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lvl="1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9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defTabSz="914343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Scenario scoring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9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In addition to power based cycle selection, other metrics like grid resistance, static drops, timing margins etc. can be used to score the vector 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CDF3C059-F043-48C9-9625-72CBFE8ED959}"/>
              </a:ext>
            </a:extLst>
          </p:cNvPr>
          <p:cNvGrpSpPr/>
          <p:nvPr/>
        </p:nvGrpSpPr>
        <p:grpSpPr>
          <a:xfrm>
            <a:off x="6453070" y="1266555"/>
            <a:ext cx="5486182" cy="2088065"/>
            <a:chOff x="2567608" y="1626026"/>
            <a:chExt cx="7537270" cy="2191726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D32898A2-689B-4384-8417-EB0881C7D28B}"/>
                </a:ext>
              </a:extLst>
            </p:cNvPr>
            <p:cNvSpPr txBox="1"/>
            <p:nvPr/>
          </p:nvSpPr>
          <p:spPr bwMode="auto">
            <a:xfrm>
              <a:off x="9704777" y="3465294"/>
              <a:ext cx="400101" cy="352458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latin typeface="Calibri" pitchFamily="34" charset="0"/>
                  <a:cs typeface="Calibri" pitchFamily="34" charset="0"/>
                </a:rPr>
                <a:t>t</a:t>
              </a:r>
            </a:p>
          </p:txBody>
        </p:sp>
        <p:pic>
          <p:nvPicPr>
            <p:cNvPr id="139" name="Picture 138">
              <a:extLst>
                <a:ext uri="{FF2B5EF4-FFF2-40B4-BE49-F238E27FC236}">
                  <a16:creationId xmlns:a16="http://schemas.microsoft.com/office/drawing/2014/main" id="{A3327132-F764-43C5-9F10-DFB030AF04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2" b="55290"/>
            <a:stretch/>
          </p:blipFill>
          <p:spPr>
            <a:xfrm>
              <a:off x="2576965" y="1698008"/>
              <a:ext cx="6823725" cy="1284089"/>
            </a:xfrm>
            <a:prstGeom prst="rect">
              <a:avLst/>
            </a:prstGeom>
          </p:spPr>
        </p:pic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3573065-68E2-41E1-88AB-AA3ECA36412F}"/>
                </a:ext>
              </a:extLst>
            </p:cNvPr>
            <p:cNvCxnSpPr>
              <a:cxnSpLocks/>
            </p:cNvCxnSpPr>
            <p:nvPr/>
          </p:nvCxnSpPr>
          <p:spPr>
            <a:xfrm>
              <a:off x="2886050" y="1723464"/>
              <a:ext cx="0" cy="1830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A214D12-94F4-40CF-8A60-F3EC70E5913A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50" y="1748117"/>
              <a:ext cx="0" cy="18672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D8129FD-1418-42EC-9080-0232C9E49ED9}"/>
                </a:ext>
              </a:extLst>
            </p:cNvPr>
            <p:cNvCxnSpPr>
              <a:cxnSpLocks/>
            </p:cNvCxnSpPr>
            <p:nvPr/>
          </p:nvCxnSpPr>
          <p:spPr>
            <a:xfrm>
              <a:off x="9259957" y="1676400"/>
              <a:ext cx="0" cy="19390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B71A4D92-C9E2-4315-A729-CFAC63536815}"/>
                </a:ext>
              </a:extLst>
            </p:cNvPr>
            <p:cNvCxnSpPr>
              <a:cxnSpLocks/>
            </p:cNvCxnSpPr>
            <p:nvPr/>
          </p:nvCxnSpPr>
          <p:spPr>
            <a:xfrm>
              <a:off x="3495650" y="1748117"/>
              <a:ext cx="0" cy="18672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1968A09-939D-4B58-8E0F-8569AC5C3055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85" y="1741393"/>
              <a:ext cx="0" cy="187401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5A66A424-F8D7-4B3C-A3D5-F7554E674A58}"/>
                </a:ext>
              </a:extLst>
            </p:cNvPr>
            <p:cNvCxnSpPr>
              <a:cxnSpLocks/>
            </p:cNvCxnSpPr>
            <p:nvPr/>
          </p:nvCxnSpPr>
          <p:spPr>
            <a:xfrm>
              <a:off x="3800450" y="1752600"/>
              <a:ext cx="0" cy="180110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A3457213-5AD4-4BC3-95BB-C0D4B466EB91}"/>
                </a:ext>
              </a:extLst>
            </p:cNvPr>
            <p:cNvCxnSpPr>
              <a:cxnSpLocks/>
            </p:cNvCxnSpPr>
            <p:nvPr/>
          </p:nvCxnSpPr>
          <p:spPr>
            <a:xfrm>
              <a:off x="4419015" y="1723464"/>
              <a:ext cx="0" cy="186086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3AA1F655-5512-495F-8CAF-5BC89AB330A1}"/>
                </a:ext>
              </a:extLst>
            </p:cNvPr>
            <p:cNvCxnSpPr>
              <a:cxnSpLocks/>
            </p:cNvCxnSpPr>
            <p:nvPr/>
          </p:nvCxnSpPr>
          <p:spPr>
            <a:xfrm>
              <a:off x="4730057" y="1741392"/>
              <a:ext cx="0" cy="187401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947CC250-4CD6-4A57-B40E-A259D6F2BA7B}"/>
                </a:ext>
              </a:extLst>
            </p:cNvPr>
            <p:cNvCxnSpPr>
              <a:cxnSpLocks/>
            </p:cNvCxnSpPr>
            <p:nvPr/>
          </p:nvCxnSpPr>
          <p:spPr>
            <a:xfrm>
              <a:off x="8677250" y="1681913"/>
              <a:ext cx="0" cy="19334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AEA94AB9-00BB-46DD-A21A-D5B1581E6DDF}"/>
                </a:ext>
              </a:extLst>
            </p:cNvPr>
            <p:cNvCxnSpPr>
              <a:cxnSpLocks/>
            </p:cNvCxnSpPr>
            <p:nvPr/>
          </p:nvCxnSpPr>
          <p:spPr>
            <a:xfrm>
              <a:off x="8372450" y="1681913"/>
              <a:ext cx="0" cy="19334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45C7C59F-AC87-4403-B61D-284429FF8FE1}"/>
                </a:ext>
              </a:extLst>
            </p:cNvPr>
            <p:cNvCxnSpPr>
              <a:cxnSpLocks/>
            </p:cNvCxnSpPr>
            <p:nvPr/>
          </p:nvCxnSpPr>
          <p:spPr>
            <a:xfrm>
              <a:off x="7762850" y="1681913"/>
              <a:ext cx="0" cy="189724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AF559B90-28F3-4D62-A3D5-F0BDA5184CD3}"/>
                </a:ext>
              </a:extLst>
            </p:cNvPr>
            <p:cNvCxnSpPr>
              <a:cxnSpLocks/>
            </p:cNvCxnSpPr>
            <p:nvPr/>
          </p:nvCxnSpPr>
          <p:spPr>
            <a:xfrm>
              <a:off x="8067650" y="1681913"/>
              <a:ext cx="0" cy="187179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3A7255E-E043-4313-847C-8DD7F04301AD}"/>
                </a:ext>
              </a:extLst>
            </p:cNvPr>
            <p:cNvCxnSpPr>
              <a:cxnSpLocks/>
            </p:cNvCxnSpPr>
            <p:nvPr/>
          </p:nvCxnSpPr>
          <p:spPr>
            <a:xfrm>
              <a:off x="5934050" y="1676400"/>
              <a:ext cx="0" cy="190793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6159548-30DC-4C4B-B3F3-9753F3052D14}"/>
                </a:ext>
              </a:extLst>
            </p:cNvPr>
            <p:cNvCxnSpPr>
              <a:cxnSpLocks/>
            </p:cNvCxnSpPr>
            <p:nvPr/>
          </p:nvCxnSpPr>
          <p:spPr>
            <a:xfrm>
              <a:off x="7458050" y="1628800"/>
              <a:ext cx="0" cy="19866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04A8EB9-1F74-41E7-A794-637039A4CF36}"/>
                </a:ext>
              </a:extLst>
            </p:cNvPr>
            <p:cNvCxnSpPr>
              <a:cxnSpLocks/>
            </p:cNvCxnSpPr>
            <p:nvPr/>
          </p:nvCxnSpPr>
          <p:spPr>
            <a:xfrm>
              <a:off x="7153250" y="1676400"/>
              <a:ext cx="0" cy="19390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683039BC-3788-4C7E-B6F8-7F032DC11E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45997" y="1676400"/>
              <a:ext cx="17262" cy="19390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047EFBB0-1A4B-4A21-9ADD-922E2D7B4792}"/>
                </a:ext>
              </a:extLst>
            </p:cNvPr>
            <p:cNvCxnSpPr>
              <a:cxnSpLocks/>
            </p:cNvCxnSpPr>
            <p:nvPr/>
          </p:nvCxnSpPr>
          <p:spPr>
            <a:xfrm>
              <a:off x="6543650" y="1626026"/>
              <a:ext cx="0" cy="198938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A37654F8-B1E5-477C-946B-334E5F2BE6D2}"/>
                </a:ext>
              </a:extLst>
            </p:cNvPr>
            <p:cNvCxnSpPr>
              <a:cxnSpLocks/>
            </p:cNvCxnSpPr>
            <p:nvPr/>
          </p:nvCxnSpPr>
          <p:spPr>
            <a:xfrm>
              <a:off x="6238850" y="1676400"/>
              <a:ext cx="0" cy="19390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91E3F321-3F0E-4458-9CB0-1EDD966E742C}"/>
                </a:ext>
              </a:extLst>
            </p:cNvPr>
            <p:cNvCxnSpPr>
              <a:cxnSpLocks/>
            </p:cNvCxnSpPr>
            <p:nvPr/>
          </p:nvCxnSpPr>
          <p:spPr>
            <a:xfrm>
              <a:off x="8982050" y="1676400"/>
              <a:ext cx="0" cy="193900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9AB3E8D9-01E9-4210-8530-A1F8417595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72286" y="1741393"/>
              <a:ext cx="2" cy="181231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0F64B7C2-A243-419F-9CAE-C0C9FF72EBE9}"/>
                </a:ext>
              </a:extLst>
            </p:cNvPr>
            <p:cNvSpPr/>
            <p:nvPr/>
          </p:nvSpPr>
          <p:spPr>
            <a:xfrm>
              <a:off x="2567608" y="3322863"/>
              <a:ext cx="923364" cy="230841"/>
            </a:xfrm>
            <a:prstGeom prst="rect">
              <a:avLst/>
            </a:prstGeom>
            <a:solidFill>
              <a:srgbClr val="92D05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8EB8C419-5290-4D0B-9AA3-3D99F7163278}"/>
                </a:ext>
              </a:extLst>
            </p:cNvPr>
            <p:cNvSpPr/>
            <p:nvPr/>
          </p:nvSpPr>
          <p:spPr>
            <a:xfrm>
              <a:off x="2881373" y="3020304"/>
              <a:ext cx="914399" cy="230841"/>
            </a:xfrm>
            <a:prstGeom prst="rect">
              <a:avLst/>
            </a:prstGeom>
            <a:solidFill>
              <a:srgbClr val="FFFF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D42DC4F7-855E-49AE-9A87-A81CDA422821}"/>
                </a:ext>
              </a:extLst>
            </p:cNvPr>
            <p:cNvSpPr/>
            <p:nvPr/>
          </p:nvSpPr>
          <p:spPr>
            <a:xfrm>
              <a:off x="3186173" y="2713263"/>
              <a:ext cx="905434" cy="230841"/>
            </a:xfrm>
            <a:prstGeom prst="rect">
              <a:avLst/>
            </a:prstGeom>
            <a:solidFill>
              <a:srgbClr val="FFC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2D8D5AB7-27CF-4507-AD21-8BAF6CA9BE3C}"/>
                </a:ext>
              </a:extLst>
            </p:cNvPr>
            <p:cNvSpPr/>
            <p:nvPr/>
          </p:nvSpPr>
          <p:spPr>
            <a:xfrm>
              <a:off x="6845997" y="2482422"/>
              <a:ext cx="905434" cy="230841"/>
            </a:xfrm>
            <a:prstGeom prst="rect">
              <a:avLst/>
            </a:prstGeom>
            <a:solidFill>
              <a:srgbClr val="FF0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97EC6155-9C4E-4F71-BD04-D3593B050B6A}"/>
                </a:ext>
              </a:extLst>
            </p:cNvPr>
            <p:cNvSpPr/>
            <p:nvPr/>
          </p:nvSpPr>
          <p:spPr>
            <a:xfrm>
              <a:off x="4163092" y="2236960"/>
              <a:ext cx="2772767" cy="11454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Calibri" pitchFamily="34" charset="0"/>
                </a:rPr>
                <a:t> </a:t>
              </a:r>
              <a:r>
                <a:rPr lang="en-US" b="1" dirty="0">
                  <a:latin typeface="Calibri" pitchFamily="34" charset="0"/>
                </a:rPr>
                <a:t>.   .   . </a:t>
              </a:r>
              <a:r>
                <a:rPr lang="en-US" dirty="0">
                  <a:latin typeface="Calibri" pitchFamily="34" charset="0"/>
                </a:rPr>
                <a:t>  </a:t>
              </a:r>
              <a:r>
                <a:rPr lang="en-US" b="1" dirty="0">
                  <a:latin typeface="Calibri" pitchFamily="34" charset="0"/>
                </a:rPr>
                <a:t>.  </a:t>
              </a:r>
              <a:r>
                <a:rPr lang="en-US" dirty="0">
                  <a:latin typeface="Calibri" pitchFamily="34" charset="0"/>
                </a:rPr>
                <a:t> </a:t>
              </a:r>
              <a:r>
                <a:rPr lang="en-US" b="1" dirty="0">
                  <a:latin typeface="Calibri" pitchFamily="34" charset="0"/>
                </a:rPr>
                <a:t>.   .   . </a:t>
              </a:r>
              <a:r>
                <a:rPr lang="en-US" dirty="0">
                  <a:latin typeface="Calibri" pitchFamily="34" charset="0"/>
                </a:rPr>
                <a:t>  </a:t>
              </a:r>
              <a:r>
                <a:rPr lang="en-US" b="1" dirty="0">
                  <a:latin typeface="Calibri" pitchFamily="34" charset="0"/>
                </a:rPr>
                <a:t>.</a:t>
              </a:r>
              <a:endParaRPr lang="en-US" dirty="0"/>
            </a:p>
            <a:p>
              <a:endParaRPr lang="en-US" dirty="0"/>
            </a:p>
          </p:txBody>
        </p: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E8A47165-76DF-48A6-BEA5-F510A2F886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72288" y="3584333"/>
              <a:ext cx="7209862" cy="0"/>
            </a:xfrm>
            <a:prstGeom prst="straightConnector1">
              <a:avLst/>
            </a:prstGeom>
            <a:solidFill>
              <a:schemeClr val="accent2"/>
            </a:solidFill>
            <a:ln w="19050" cap="sq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7" name="Rounded Rectangular Callout 46">
              <a:extLst>
                <a:ext uri="{FF2B5EF4-FFF2-40B4-BE49-F238E27FC236}">
                  <a16:creationId xmlns:a16="http://schemas.microsoft.com/office/drawing/2014/main" id="{4BB0C229-1BA3-481D-9466-E0E8EAB9B6F5}"/>
                </a:ext>
              </a:extLst>
            </p:cNvPr>
            <p:cNvSpPr/>
            <p:nvPr/>
          </p:nvSpPr>
          <p:spPr bwMode="auto">
            <a:xfrm>
              <a:off x="4518491" y="3118329"/>
              <a:ext cx="2196070" cy="367439"/>
            </a:xfrm>
            <a:prstGeom prst="wedgeRoundRectCallout">
              <a:avLst>
                <a:gd name="adj1" fmla="val -66620"/>
                <a:gd name="adj2" fmla="val -131272"/>
                <a:gd name="adj3" fmla="val 16667"/>
              </a:avLst>
            </a:prstGeom>
            <a:solidFill>
              <a:srgbClr val="0070C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/>
                  <a:cs typeface="Arial"/>
                </a:rPr>
                <a:t>Powers of each cycle</a:t>
              </a:r>
            </a:p>
          </p:txBody>
        </p:sp>
        <p:sp>
          <p:nvSpPr>
            <p:cNvPr id="168" name="Rounded Rectangular Callout 48">
              <a:extLst>
                <a:ext uri="{FF2B5EF4-FFF2-40B4-BE49-F238E27FC236}">
                  <a16:creationId xmlns:a16="http://schemas.microsoft.com/office/drawing/2014/main" id="{B7E81688-5C9B-4B1C-813E-B288FC904629}"/>
                </a:ext>
              </a:extLst>
            </p:cNvPr>
            <p:cNvSpPr/>
            <p:nvPr/>
          </p:nvSpPr>
          <p:spPr bwMode="auto">
            <a:xfrm>
              <a:off x="7153249" y="3095963"/>
              <a:ext cx="2477186" cy="369331"/>
            </a:xfrm>
            <a:prstGeom prst="wedgeRoundRectCallout">
              <a:avLst>
                <a:gd name="adj1" fmla="val -60421"/>
                <a:gd name="adj2" fmla="val -158855"/>
                <a:gd name="adj3" fmla="val 16667"/>
              </a:avLst>
            </a:prstGeom>
            <a:solidFill>
              <a:srgbClr val="0070C0"/>
            </a:solidFill>
            <a:ln w="25400" cap="flat" cmpd="sng">
              <a:solidFill>
                <a:srgbClr val="395E8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/>
                  <a:cs typeface="Arial"/>
                </a:rPr>
                <a:t>The cycle with worst power is selected</a:t>
              </a:r>
            </a:p>
          </p:txBody>
        </p:sp>
      </p:grpSp>
      <p:sp>
        <p:nvSpPr>
          <p:cNvPr id="49" name="Down Arrow 15">
            <a:extLst>
              <a:ext uri="{FF2B5EF4-FFF2-40B4-BE49-F238E27FC236}">
                <a16:creationId xmlns:a16="http://schemas.microsoft.com/office/drawing/2014/main" id="{02CF8025-7557-4D96-A56F-2890DBD4F6B9}"/>
              </a:ext>
            </a:extLst>
          </p:cNvPr>
          <p:cNvSpPr/>
          <p:nvPr/>
        </p:nvSpPr>
        <p:spPr bwMode="auto">
          <a:xfrm>
            <a:off x="9071953" y="3991914"/>
            <a:ext cx="103995" cy="242393"/>
          </a:xfrm>
          <a:prstGeom prst="downArrow">
            <a:avLst/>
          </a:prstGeom>
          <a:solidFill>
            <a:srgbClr val="0070C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221E1915-2F91-4D37-B4C7-FFCE2E4351AA}"/>
              </a:ext>
            </a:extLst>
          </p:cNvPr>
          <p:cNvSpPr/>
          <p:nvPr/>
        </p:nvSpPr>
        <p:spPr bwMode="auto">
          <a:xfrm>
            <a:off x="7989866" y="3645024"/>
            <a:ext cx="2372168" cy="319180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Activity Profile – Full VCD 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0AA0A0B9-9EF3-4439-A410-58142A1A8442}"/>
              </a:ext>
            </a:extLst>
          </p:cNvPr>
          <p:cNvSpPr/>
          <p:nvPr/>
        </p:nvSpPr>
        <p:spPr bwMode="auto">
          <a:xfrm>
            <a:off x="7482592" y="4246145"/>
            <a:ext cx="3563896" cy="465451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Selection of Top N Windows  purely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 based on activity 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A9A01A97-2468-4364-B4C0-CB3213B42819}"/>
              </a:ext>
            </a:extLst>
          </p:cNvPr>
          <p:cNvSpPr/>
          <p:nvPr/>
        </p:nvSpPr>
        <p:spPr bwMode="auto">
          <a:xfrm>
            <a:off x="7098977" y="4975816"/>
            <a:ext cx="1151255" cy="378962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Grid Criticality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00E347E0-E876-408D-84AD-2F83CEBD4272}"/>
              </a:ext>
            </a:extLst>
          </p:cNvPr>
          <p:cNvSpPr/>
          <p:nvPr/>
        </p:nvSpPr>
        <p:spPr bwMode="auto">
          <a:xfrm>
            <a:off x="8559169" y="4992283"/>
            <a:ext cx="1151255" cy="36249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Scenario Scoring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233358B-4591-4270-BEB5-678FE2F2E7CE}"/>
              </a:ext>
            </a:extLst>
          </p:cNvPr>
          <p:cNvSpPr/>
          <p:nvPr/>
        </p:nvSpPr>
        <p:spPr bwMode="auto">
          <a:xfrm>
            <a:off x="9979619" y="4992283"/>
            <a:ext cx="1151255" cy="405494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Timing Criticality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4214A9D7-C56D-43F0-A6F2-303145DDF259}"/>
              </a:ext>
            </a:extLst>
          </p:cNvPr>
          <p:cNvSpPr/>
          <p:nvPr/>
        </p:nvSpPr>
        <p:spPr bwMode="auto">
          <a:xfrm>
            <a:off x="7605061" y="5643870"/>
            <a:ext cx="3281053" cy="491974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Selection of top 1 window based on 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  <a:latin typeface="Arial"/>
                <a:cs typeface="Arial"/>
              </a:rPr>
              <a:t>different metric weightages</a:t>
            </a:r>
          </a:p>
        </p:txBody>
      </p:sp>
      <p:sp>
        <p:nvSpPr>
          <p:cNvPr id="66" name="Down Arrow 15">
            <a:extLst>
              <a:ext uri="{FF2B5EF4-FFF2-40B4-BE49-F238E27FC236}">
                <a16:creationId xmlns:a16="http://schemas.microsoft.com/office/drawing/2014/main" id="{8A41C673-8438-4187-8290-9FF0B6CB7195}"/>
              </a:ext>
            </a:extLst>
          </p:cNvPr>
          <p:cNvSpPr/>
          <p:nvPr/>
        </p:nvSpPr>
        <p:spPr bwMode="auto">
          <a:xfrm>
            <a:off x="9059463" y="4710677"/>
            <a:ext cx="103995" cy="242393"/>
          </a:xfrm>
          <a:prstGeom prst="downArrow">
            <a:avLst/>
          </a:prstGeom>
          <a:solidFill>
            <a:srgbClr val="0070C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7" name="Down Arrow 15">
            <a:extLst>
              <a:ext uri="{FF2B5EF4-FFF2-40B4-BE49-F238E27FC236}">
                <a16:creationId xmlns:a16="http://schemas.microsoft.com/office/drawing/2014/main" id="{338FCB8F-1D9B-4586-8DEF-5FEBCE7530A9}"/>
              </a:ext>
            </a:extLst>
          </p:cNvPr>
          <p:cNvSpPr/>
          <p:nvPr/>
        </p:nvSpPr>
        <p:spPr bwMode="auto">
          <a:xfrm rot="5400000">
            <a:off x="9793021" y="5047711"/>
            <a:ext cx="103995" cy="242393"/>
          </a:xfrm>
          <a:prstGeom prst="downArrow">
            <a:avLst/>
          </a:prstGeom>
          <a:solidFill>
            <a:srgbClr val="0070C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8" name="Down Arrow 15">
            <a:extLst>
              <a:ext uri="{FF2B5EF4-FFF2-40B4-BE49-F238E27FC236}">
                <a16:creationId xmlns:a16="http://schemas.microsoft.com/office/drawing/2014/main" id="{0EFDE372-E45A-42E7-8294-8B6AEC39D49A}"/>
              </a:ext>
            </a:extLst>
          </p:cNvPr>
          <p:cNvSpPr/>
          <p:nvPr/>
        </p:nvSpPr>
        <p:spPr bwMode="auto">
          <a:xfrm rot="16200000">
            <a:off x="8338689" y="5086922"/>
            <a:ext cx="103995" cy="242393"/>
          </a:xfrm>
          <a:prstGeom prst="downArrow">
            <a:avLst/>
          </a:prstGeom>
          <a:solidFill>
            <a:srgbClr val="0070C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9" name="Down Arrow 15">
            <a:extLst>
              <a:ext uri="{FF2B5EF4-FFF2-40B4-BE49-F238E27FC236}">
                <a16:creationId xmlns:a16="http://schemas.microsoft.com/office/drawing/2014/main" id="{452A3F68-CF20-44B5-8F3F-764902EB040C}"/>
              </a:ext>
            </a:extLst>
          </p:cNvPr>
          <p:cNvSpPr/>
          <p:nvPr/>
        </p:nvSpPr>
        <p:spPr bwMode="auto">
          <a:xfrm>
            <a:off x="9071953" y="5382780"/>
            <a:ext cx="103995" cy="242393"/>
          </a:xfrm>
          <a:prstGeom prst="downArrow">
            <a:avLst/>
          </a:prstGeom>
          <a:solidFill>
            <a:srgbClr val="0070C0"/>
          </a:solidFill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lang="en-US"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AE10B9A-1972-46EA-8D68-73C2FB1666F8}"/>
              </a:ext>
            </a:extLst>
          </p:cNvPr>
          <p:cNvSpPr/>
          <p:nvPr/>
        </p:nvSpPr>
        <p:spPr bwMode="auto">
          <a:xfrm>
            <a:off x="0" y="908720"/>
            <a:ext cx="12360696" cy="301308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A7981FC-6627-4099-8B9A-833806AF57E1}"/>
              </a:ext>
            </a:extLst>
          </p:cNvPr>
          <p:cNvSpPr/>
          <p:nvPr/>
        </p:nvSpPr>
        <p:spPr bwMode="auto">
          <a:xfrm>
            <a:off x="191346" y="967066"/>
            <a:ext cx="11881317" cy="2396017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04146BD-C78A-4FF3-9BCD-41E172CFB73A}"/>
              </a:ext>
            </a:extLst>
          </p:cNvPr>
          <p:cNvSpPr txBox="1"/>
          <p:nvPr/>
        </p:nvSpPr>
        <p:spPr bwMode="auto">
          <a:xfrm rot="16200000">
            <a:off x="5620125" y="1350789"/>
            <a:ext cx="1308176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alibri" pitchFamily="34" charset="0"/>
                <a:cs typeface="Calibri" pitchFamily="34" charset="0"/>
              </a:rPr>
              <a:t>Power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D7BB619-CE44-4087-9796-CD0080D0E5EC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040" y="1114155"/>
            <a:ext cx="0" cy="2018086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FBE885C-699F-49CA-8D48-980CE4275E70}"/>
              </a:ext>
            </a:extLst>
          </p:cNvPr>
          <p:cNvSpPr/>
          <p:nvPr/>
        </p:nvSpPr>
        <p:spPr bwMode="auto">
          <a:xfrm>
            <a:off x="148888" y="3592269"/>
            <a:ext cx="11923775" cy="2645044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4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5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Using big-data analytics to stitch results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334432" y="3410238"/>
            <a:ext cx="10586104" cy="2774826"/>
          </a:xfrm>
          <a:prstGeom prst="rect">
            <a:avLst/>
          </a:prstGeom>
        </p:spPr>
        <p:txBody>
          <a:bodyPr/>
          <a:lstStyle>
            <a:lvl1pPr marL="288000" indent="-288000" algn="l" rtl="0" eaLnBrk="1" fontAlgn="base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›"/>
              <a:defRPr sz="2000" baseline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576000" indent="-288000" algn="l" rtl="0" eaLnBrk="1" fontAlgn="base" hangingPunct="1">
              <a:spcBef>
                <a:spcPts val="0"/>
              </a:spcBef>
              <a:spcAft>
                <a:spcPts val="9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864000" indent="-288000" algn="l" rtl="0" eaLnBrk="1" fontAlgn="base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Verdana" pitchFamily="34" charset="0"/>
              <a:buChar char="–"/>
              <a:defRPr sz="1800" baseline="0">
                <a:solidFill>
                  <a:schemeClr val="tx1"/>
                </a:solidFill>
                <a:latin typeface="Verdana" pitchFamily="34" charset="0"/>
              </a:defRPr>
            </a:lvl3pPr>
            <a:lvl4pPr marL="1080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600" baseline="0">
                <a:solidFill>
                  <a:schemeClr val="tx1"/>
                </a:solidFill>
                <a:latin typeface="Verdana" pitchFamily="34" charset="0"/>
              </a:defRPr>
            </a:lvl4pPr>
            <a:lvl5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Pct val="100000"/>
              <a:buFont typeface="Verdana" panose="020B0604030504040204" pitchFamily="34" charset="0"/>
              <a:buChar char="–"/>
              <a:defRPr sz="1400" baseline="0">
                <a:solidFill>
                  <a:schemeClr val="tx1"/>
                </a:solidFill>
                <a:latin typeface="Verdana" pitchFamily="34" charset="0"/>
              </a:defRPr>
            </a:lvl5pPr>
            <a:lvl6pPr marL="1296000" indent="-216000" algn="l" rtl="0" eaLnBrk="1" fontAlgn="base" hangingPunct="1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Verdana" pitchFamily="34" charset="0"/>
              <a:buNone/>
              <a:defRPr sz="1400" baseline="0">
                <a:solidFill>
                  <a:schemeClr val="tx1"/>
                </a:solidFill>
                <a:latin typeface="Verdana" pitchFamily="34" charset="0"/>
              </a:defRPr>
            </a:lvl6pPr>
            <a:lvl7pPr marL="25146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7pPr>
            <a:lvl8pPr marL="29718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8pPr>
            <a:lvl9pPr marL="3429000" indent="-228600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rgbClr val="666666"/>
                </a:solidFill>
                <a:latin typeface="+mn-lt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endParaRPr lang="en-US" kern="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kern="0" dirty="0">
                <a:sym typeface="Calibri"/>
              </a:rPr>
              <a:t>Concept of guard-band is introduced to create overlap at the slice boundaries to enable accurate stitching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kern="0" dirty="0"/>
              <a:t>Stitching methodology is built using the APIs that allow deep access to the simulation database</a:t>
            </a:r>
            <a:endParaRPr lang="en-US" kern="0" dirty="0">
              <a:sym typeface="Calibri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kern="0" dirty="0">
                <a:sym typeface="Calibri"/>
              </a:rPr>
              <a:t>Functions are created to generate combined heatmaps and waveforms from time sliced simulations results</a:t>
            </a:r>
            <a:endParaRPr lang="en-US" kern="0" dirty="0"/>
          </a:p>
          <a:p>
            <a:pPr lvl="1">
              <a:buFont typeface="Wingdings" panose="05000000000000000000" pitchFamily="2" charset="2"/>
              <a:buChar char="§"/>
            </a:pPr>
            <a:endParaRPr lang="en-IN" kern="0" dirty="0"/>
          </a:p>
        </p:txBody>
      </p:sp>
      <p:cxnSp>
        <p:nvCxnSpPr>
          <p:cNvPr id="53" name="Google Shape;319;p30">
            <a:extLst>
              <a:ext uri="{FF2B5EF4-FFF2-40B4-BE49-F238E27FC236}">
                <a16:creationId xmlns:a16="http://schemas.microsoft.com/office/drawing/2014/main" id="{4F2B91A8-2E5E-4203-A668-93DB0CA21E57}"/>
              </a:ext>
            </a:extLst>
          </p:cNvPr>
          <p:cNvCxnSpPr/>
          <p:nvPr/>
        </p:nvCxnSpPr>
        <p:spPr>
          <a:xfrm>
            <a:off x="3130595" y="1664750"/>
            <a:ext cx="1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57" name="Google Shape;323;p30">
            <a:extLst>
              <a:ext uri="{FF2B5EF4-FFF2-40B4-BE49-F238E27FC236}">
                <a16:creationId xmlns:a16="http://schemas.microsoft.com/office/drawing/2014/main" id="{F5483E26-2C5E-4719-8E8A-1851146E71AB}"/>
              </a:ext>
            </a:extLst>
          </p:cNvPr>
          <p:cNvCxnSpPr/>
          <p:nvPr/>
        </p:nvCxnSpPr>
        <p:spPr>
          <a:xfrm>
            <a:off x="6656521" y="1514033"/>
            <a:ext cx="806165" cy="0"/>
          </a:xfrm>
          <a:prstGeom prst="straightConnector1">
            <a:avLst/>
          </a:prstGeom>
          <a:noFill/>
          <a:ln w="57150" cap="flat" cmpd="sng">
            <a:solidFill>
              <a:srgbClr val="0070C0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42" name="Google Shape;324;p30">
            <a:extLst>
              <a:ext uri="{FF2B5EF4-FFF2-40B4-BE49-F238E27FC236}">
                <a16:creationId xmlns:a16="http://schemas.microsoft.com/office/drawing/2014/main" id="{8166F819-5508-4183-9E0F-A4D5B6C2938C}"/>
              </a:ext>
            </a:extLst>
          </p:cNvPr>
          <p:cNvSpPr/>
          <p:nvPr/>
        </p:nvSpPr>
        <p:spPr>
          <a:xfrm>
            <a:off x="3323312" y="2856629"/>
            <a:ext cx="1145856" cy="789715"/>
          </a:xfrm>
          <a:prstGeom prst="flowChartDocument">
            <a:avLst/>
          </a:prstGeom>
          <a:solidFill>
            <a:srgbClr val="92D05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" sz="1333" dirty="0">
                <a:latin typeface="Arial"/>
                <a:cs typeface="Arial"/>
                <a:sym typeface="Arial"/>
              </a:rPr>
              <a:t>Inst</a:t>
            </a:r>
            <a:r>
              <a:rPr lang="en-US" sz="1333" dirty="0">
                <a:latin typeface="Arial"/>
                <a:cs typeface="Arial"/>
                <a:sym typeface="Arial"/>
              </a:rPr>
              <a:t>ance</a:t>
            </a:r>
            <a:r>
              <a:rPr lang="en-US" sz="1333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 </a:t>
            </a:r>
            <a:r>
              <a:rPr lang="en" sz="1333" dirty="0">
                <a:latin typeface="Arial"/>
                <a:cs typeface="Arial"/>
                <a:sym typeface="Arial"/>
              </a:rPr>
              <a:t>IR</a:t>
            </a:r>
            <a:endParaRPr sz="1333" dirty="0">
              <a:latin typeface="Arial"/>
              <a:cs typeface="Arial"/>
              <a:sym typeface="Arial"/>
            </a:endParaRPr>
          </a:p>
        </p:txBody>
      </p:sp>
      <p:sp>
        <p:nvSpPr>
          <p:cNvPr id="43" name="Google Shape;325;p30">
            <a:extLst>
              <a:ext uri="{FF2B5EF4-FFF2-40B4-BE49-F238E27FC236}">
                <a16:creationId xmlns:a16="http://schemas.microsoft.com/office/drawing/2014/main" id="{5AEBFB60-650C-4211-8E9C-A61810E4D374}"/>
              </a:ext>
            </a:extLst>
          </p:cNvPr>
          <p:cNvSpPr/>
          <p:nvPr/>
        </p:nvSpPr>
        <p:spPr>
          <a:xfrm>
            <a:off x="4809038" y="2856629"/>
            <a:ext cx="1145859" cy="789715"/>
          </a:xfrm>
          <a:prstGeom prst="flowChartDocument">
            <a:avLst/>
          </a:prstGeom>
          <a:solidFill>
            <a:srgbClr val="92D05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" sz="1333" dirty="0">
                <a:latin typeface="Arial"/>
                <a:cs typeface="Arial"/>
                <a:sym typeface="Arial"/>
              </a:rPr>
              <a:t>HeatMap</a:t>
            </a:r>
            <a:endParaRPr sz="1333" dirty="0">
              <a:latin typeface="Arial"/>
              <a:cs typeface="Arial"/>
              <a:sym typeface="Arial"/>
            </a:endParaRPr>
          </a:p>
        </p:txBody>
      </p:sp>
      <p:sp>
        <p:nvSpPr>
          <p:cNvPr id="44" name="Google Shape;326;p30">
            <a:extLst>
              <a:ext uri="{FF2B5EF4-FFF2-40B4-BE49-F238E27FC236}">
                <a16:creationId xmlns:a16="http://schemas.microsoft.com/office/drawing/2014/main" id="{153C5DCF-389B-49A6-B18E-C5DFC91092E4}"/>
              </a:ext>
            </a:extLst>
          </p:cNvPr>
          <p:cNvSpPr/>
          <p:nvPr/>
        </p:nvSpPr>
        <p:spPr>
          <a:xfrm>
            <a:off x="6381603" y="2856629"/>
            <a:ext cx="1145861" cy="789715"/>
          </a:xfrm>
          <a:prstGeom prst="flowChartDocument">
            <a:avLst/>
          </a:prstGeom>
          <a:solidFill>
            <a:srgbClr val="92D05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" sz="1333" dirty="0">
                <a:latin typeface="Arial"/>
                <a:cs typeface="Arial"/>
                <a:sym typeface="Arial"/>
              </a:rPr>
              <a:t>Waveforms</a:t>
            </a:r>
            <a:endParaRPr sz="1333" dirty="0">
              <a:latin typeface="Arial"/>
              <a:cs typeface="Arial"/>
              <a:sym typeface="Arial"/>
            </a:endParaRPr>
          </a:p>
        </p:txBody>
      </p:sp>
      <p:cxnSp>
        <p:nvCxnSpPr>
          <p:cNvPr id="45" name="Google Shape;327;p30">
            <a:extLst>
              <a:ext uri="{FF2B5EF4-FFF2-40B4-BE49-F238E27FC236}">
                <a16:creationId xmlns:a16="http://schemas.microsoft.com/office/drawing/2014/main" id="{E1D7B9B5-0574-4BD1-833C-FF7EF8995B59}"/>
              </a:ext>
            </a:extLst>
          </p:cNvPr>
          <p:cNvCxnSpPr/>
          <p:nvPr/>
        </p:nvCxnSpPr>
        <p:spPr>
          <a:xfrm>
            <a:off x="3846488" y="2459431"/>
            <a:ext cx="2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46" name="Google Shape;328;p30">
            <a:extLst>
              <a:ext uri="{FF2B5EF4-FFF2-40B4-BE49-F238E27FC236}">
                <a16:creationId xmlns:a16="http://schemas.microsoft.com/office/drawing/2014/main" id="{6C641575-8065-44C2-81EE-CCDCAC69D8C5}"/>
              </a:ext>
            </a:extLst>
          </p:cNvPr>
          <p:cNvCxnSpPr/>
          <p:nvPr/>
        </p:nvCxnSpPr>
        <p:spPr>
          <a:xfrm>
            <a:off x="5343187" y="2459431"/>
            <a:ext cx="2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47" name="Google Shape;329;p30">
            <a:extLst>
              <a:ext uri="{FF2B5EF4-FFF2-40B4-BE49-F238E27FC236}">
                <a16:creationId xmlns:a16="http://schemas.microsoft.com/office/drawing/2014/main" id="{396E7FA8-BF01-4F15-AF9A-7FB5F912BB22}"/>
              </a:ext>
            </a:extLst>
          </p:cNvPr>
          <p:cNvCxnSpPr/>
          <p:nvPr/>
        </p:nvCxnSpPr>
        <p:spPr>
          <a:xfrm>
            <a:off x="6839883" y="2459431"/>
            <a:ext cx="2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462346D-099E-4B58-9544-2FD5613414A2}"/>
              </a:ext>
            </a:extLst>
          </p:cNvPr>
          <p:cNvSpPr/>
          <p:nvPr/>
        </p:nvSpPr>
        <p:spPr bwMode="auto">
          <a:xfrm>
            <a:off x="2518527" y="1365462"/>
            <a:ext cx="1224132" cy="24787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Simulation(1)</a:t>
            </a:r>
            <a:endParaRPr lang="en-US" sz="28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CBDDF8B-D36E-4282-AB14-B6BA6A284F01}"/>
              </a:ext>
            </a:extLst>
          </p:cNvPr>
          <p:cNvSpPr/>
          <p:nvPr/>
        </p:nvSpPr>
        <p:spPr bwMode="auto">
          <a:xfrm>
            <a:off x="2495600" y="2057853"/>
            <a:ext cx="5890556" cy="360887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0070C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>
              <a:buClr>
                <a:srgbClr val="FFFFFF"/>
              </a:buClr>
              <a:buSzPts val="800"/>
            </a:pPr>
            <a:r>
              <a:rPr lang="en-US" sz="12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Results Stitching</a:t>
            </a:r>
            <a:endParaRPr lang="en-US" sz="2800" dirty="0"/>
          </a:p>
        </p:txBody>
      </p:sp>
      <p:cxnSp>
        <p:nvCxnSpPr>
          <p:cNvPr id="28" name="Google Shape;319;p30">
            <a:extLst>
              <a:ext uri="{FF2B5EF4-FFF2-40B4-BE49-F238E27FC236}">
                <a16:creationId xmlns:a16="http://schemas.microsoft.com/office/drawing/2014/main" id="{38AAF64C-0976-4BA5-8634-64688DCBB133}"/>
              </a:ext>
            </a:extLst>
          </p:cNvPr>
          <p:cNvCxnSpPr/>
          <p:nvPr/>
        </p:nvCxnSpPr>
        <p:spPr>
          <a:xfrm>
            <a:off x="4534247" y="1665316"/>
            <a:ext cx="1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6008773-651F-45B9-846D-F3201A17BC3A}"/>
              </a:ext>
            </a:extLst>
          </p:cNvPr>
          <p:cNvSpPr/>
          <p:nvPr/>
        </p:nvSpPr>
        <p:spPr bwMode="auto">
          <a:xfrm>
            <a:off x="3922179" y="1366029"/>
            <a:ext cx="1224132" cy="24787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Simulation(2)</a:t>
            </a:r>
            <a:endParaRPr lang="en-US" sz="2800" dirty="0"/>
          </a:p>
        </p:txBody>
      </p:sp>
      <p:cxnSp>
        <p:nvCxnSpPr>
          <p:cNvPr id="30" name="Google Shape;319;p30">
            <a:extLst>
              <a:ext uri="{FF2B5EF4-FFF2-40B4-BE49-F238E27FC236}">
                <a16:creationId xmlns:a16="http://schemas.microsoft.com/office/drawing/2014/main" id="{D8B74EBC-F815-4976-83E0-82D00DF5F1C9}"/>
              </a:ext>
            </a:extLst>
          </p:cNvPr>
          <p:cNvCxnSpPr/>
          <p:nvPr/>
        </p:nvCxnSpPr>
        <p:spPr>
          <a:xfrm>
            <a:off x="5913866" y="1665316"/>
            <a:ext cx="1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960E981-87DA-4323-850A-11EB76541CBB}"/>
              </a:ext>
            </a:extLst>
          </p:cNvPr>
          <p:cNvSpPr/>
          <p:nvPr/>
        </p:nvSpPr>
        <p:spPr bwMode="auto">
          <a:xfrm>
            <a:off x="5301799" y="1366029"/>
            <a:ext cx="1224132" cy="24787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Simulation(3)</a:t>
            </a:r>
            <a:endParaRPr lang="en-US" sz="2800" dirty="0"/>
          </a:p>
        </p:txBody>
      </p:sp>
      <p:cxnSp>
        <p:nvCxnSpPr>
          <p:cNvPr id="32" name="Google Shape;319;p30">
            <a:extLst>
              <a:ext uri="{FF2B5EF4-FFF2-40B4-BE49-F238E27FC236}">
                <a16:creationId xmlns:a16="http://schemas.microsoft.com/office/drawing/2014/main" id="{4BA03779-17D1-42D6-8BA9-4EB0D408C7A8}"/>
              </a:ext>
            </a:extLst>
          </p:cNvPr>
          <p:cNvCxnSpPr/>
          <p:nvPr/>
        </p:nvCxnSpPr>
        <p:spPr>
          <a:xfrm>
            <a:off x="7920743" y="1651835"/>
            <a:ext cx="1" cy="358845"/>
          </a:xfrm>
          <a:prstGeom prst="straightConnector1">
            <a:avLst/>
          </a:prstGeom>
          <a:solidFill>
            <a:schemeClr val="accent2"/>
          </a:solidFill>
          <a:ln w="38100" cap="sq" cmpd="sng">
            <a:solidFill>
              <a:schemeClr val="accent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D81D031D-CDDE-4857-B628-E157E9465267}"/>
              </a:ext>
            </a:extLst>
          </p:cNvPr>
          <p:cNvSpPr/>
          <p:nvPr/>
        </p:nvSpPr>
        <p:spPr bwMode="auto">
          <a:xfrm>
            <a:off x="7308675" y="1352547"/>
            <a:ext cx="1224132" cy="247878"/>
          </a:xfrm>
          <a:prstGeom prst="roundRect">
            <a:avLst/>
          </a:prstGeom>
          <a:solidFill>
            <a:srgbClr val="0070C0"/>
          </a:solidFill>
          <a:ln w="25400" cap="flat" cmpd="sng">
            <a:solidFill>
              <a:srgbClr val="395E8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Simulation(n)</a:t>
            </a:r>
            <a:endParaRPr lang="en-US" sz="2800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FCA1FAA-B90F-48CF-BA9B-21174302535E}"/>
              </a:ext>
            </a:extLst>
          </p:cNvPr>
          <p:cNvSpPr/>
          <p:nvPr/>
        </p:nvSpPr>
        <p:spPr bwMode="auto">
          <a:xfrm>
            <a:off x="119339" y="3809774"/>
            <a:ext cx="11881317" cy="2375290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676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D2A5BEAC-13FF-4465-9FB8-458092220EB6}"/>
              </a:ext>
            </a:extLst>
          </p:cNvPr>
          <p:cNvGrpSpPr/>
          <p:nvPr/>
        </p:nvGrpSpPr>
        <p:grpSpPr>
          <a:xfrm>
            <a:off x="1319008" y="3001868"/>
            <a:ext cx="9553984" cy="3639826"/>
            <a:chOff x="3335688" y="2852936"/>
            <a:chExt cx="4579934" cy="358107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740A0F3-777E-49ED-BC05-4A97032BF2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631"/>
            <a:stretch/>
          </p:blipFill>
          <p:spPr>
            <a:xfrm>
              <a:off x="3335688" y="2852936"/>
              <a:ext cx="4579934" cy="3581078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618AC5-D858-4FAF-AAEC-E48D92DD9185}"/>
                </a:ext>
              </a:extLst>
            </p:cNvPr>
            <p:cNvCxnSpPr/>
            <p:nvPr/>
          </p:nvCxnSpPr>
          <p:spPr>
            <a:xfrm>
              <a:off x="5447928" y="3284984"/>
              <a:ext cx="0" cy="2736304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80BED4A-774F-4134-B67C-0A41F752A38E}"/>
                </a:ext>
              </a:extLst>
            </p:cNvPr>
            <p:cNvCxnSpPr/>
            <p:nvPr/>
          </p:nvCxnSpPr>
          <p:spPr>
            <a:xfrm>
              <a:off x="4079776" y="4797152"/>
              <a:ext cx="1368152" cy="0"/>
            </a:xfrm>
            <a:prstGeom prst="straightConnector1">
              <a:avLst/>
            </a:prstGeom>
            <a:ln w="19050">
              <a:solidFill>
                <a:schemeClr val="accent5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A46921B-434C-4476-8BC4-01B7B6B6C9D7}"/>
                </a:ext>
              </a:extLst>
            </p:cNvPr>
            <p:cNvSpPr txBox="1"/>
            <p:nvPr/>
          </p:nvSpPr>
          <p:spPr bwMode="auto">
            <a:xfrm>
              <a:off x="4330059" y="4566145"/>
              <a:ext cx="641843" cy="173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defTabSz="914343" eaLnBrk="0" fontAlgn="auto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</a:pPr>
              <a:r>
                <a:rPr lang="en-US" sz="1100" kern="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Presim Time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2018. All rights reserved.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</p:spPr>
        <p:txBody>
          <a:bodyPr/>
          <a:lstStyle/>
          <a:p>
            <a:r>
              <a:rPr lang="en-US" sz="2800" dirty="0"/>
              <a:t>Why to add guard band ?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BF4E0B-192D-4A9C-8AFB-53E47A2B5334}"/>
              </a:ext>
            </a:extLst>
          </p:cNvPr>
          <p:cNvSpPr txBox="1"/>
          <p:nvPr/>
        </p:nvSpPr>
        <p:spPr bwMode="auto">
          <a:xfrm>
            <a:off x="576370" y="1062967"/>
            <a:ext cx="11136254" cy="473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indent="-342900" defTabSz="914343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Dynamic simulations with package require settling time to initialize capacitor charge and inductor current 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Allow LC oscillations to exponentially decay (called presim time)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Traditionally this is determined by couple of initial dynamic runs, thereafter remains fixed for rest of the simulations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For this chip presim time was identified as 50ns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200075" lvl="2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200075" lvl="2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879" indent="-342879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800050" lvl="1" indent="-342879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arenR"/>
            </a:pP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9CB56FE-097D-4ACE-8F4F-31EF90B2BAAB}"/>
              </a:ext>
            </a:extLst>
          </p:cNvPr>
          <p:cNvSpPr/>
          <p:nvPr/>
        </p:nvSpPr>
        <p:spPr bwMode="auto">
          <a:xfrm>
            <a:off x="191346" y="967067"/>
            <a:ext cx="11881317" cy="2211086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07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2018. All rights reserved.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7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5360" y="188720"/>
            <a:ext cx="9631680" cy="720000"/>
          </a:xfrm>
        </p:spPr>
        <p:txBody>
          <a:bodyPr/>
          <a:lstStyle/>
          <a:p>
            <a:r>
              <a:rPr lang="en-US" sz="2800" dirty="0"/>
              <a:t>How to select slicing time for long vectors (500ns) ?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A4D6D9-3973-4444-BD7D-FD09F5C7490B}"/>
              </a:ext>
            </a:extLst>
          </p:cNvPr>
          <p:cNvSpPr txBox="1"/>
          <p:nvPr/>
        </p:nvSpPr>
        <p:spPr bwMode="auto">
          <a:xfrm>
            <a:off x="551384" y="1321984"/>
            <a:ext cx="6120680" cy="482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L="342900" indent="-342900" defTabSz="914343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Number of slices can be decided by user depending on the compute resources available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For a design which takes 10 workers for dynamic simulation, we can have the following configurations</a:t>
            </a:r>
          </a:p>
          <a:p>
            <a:pPr marL="1257221" lvl="2" indent="-342879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arenR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5 slices of  100ns =&gt; 50 workers (5x speed up compared to single slice run)</a:t>
            </a:r>
          </a:p>
          <a:p>
            <a:pPr marL="1257221" lvl="2" indent="-342879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arenR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10 slices of  50ns =&gt; 100 workers (10x speed-up with double the resources)</a:t>
            </a:r>
          </a:p>
          <a:p>
            <a:pPr marL="800050" lvl="1" indent="-342879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Resources vs Time trade-off</a:t>
            </a:r>
          </a:p>
          <a:p>
            <a:pPr lvl="1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</a:pPr>
            <a:endParaRPr lang="en-US" sz="185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Each slice will have to accommodate the presim time resulting in simulation overhead</a:t>
            </a:r>
          </a:p>
          <a:p>
            <a:pPr marL="742903" lvl="1" indent="-285732"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8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For cases discussed in previous point the performance gain will be 3.7x, 5.5x respectively 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5C97230-A1C0-480F-B637-F3F3AC9838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3219994"/>
              </p:ext>
            </p:extLst>
          </p:nvPr>
        </p:nvGraphicFramePr>
        <p:xfrm>
          <a:off x="4306419" y="778439"/>
          <a:ext cx="8128000" cy="5911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486791A-5172-4B95-88E3-7EFFD7E8C097}"/>
              </a:ext>
            </a:extLst>
          </p:cNvPr>
          <p:cNvSpPr/>
          <p:nvPr/>
        </p:nvSpPr>
        <p:spPr bwMode="auto">
          <a:xfrm>
            <a:off x="191347" y="967066"/>
            <a:ext cx="6768749" cy="5435905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FF1798-0EDD-41B6-92B1-102C930A79C5}"/>
              </a:ext>
            </a:extLst>
          </p:cNvPr>
          <p:cNvSpPr txBox="1"/>
          <p:nvPr/>
        </p:nvSpPr>
        <p:spPr bwMode="auto">
          <a:xfrm>
            <a:off x="11260394" y="5895898"/>
            <a:ext cx="20882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#Slices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BBCBAA-B434-43C7-8B36-14A36919EC20}"/>
              </a:ext>
            </a:extLst>
          </p:cNvPr>
          <p:cNvSpPr txBox="1"/>
          <p:nvPr/>
        </p:nvSpPr>
        <p:spPr bwMode="auto">
          <a:xfrm rot="16200000">
            <a:off x="6152907" y="2045749"/>
            <a:ext cx="20882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6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Relative speedup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23B9F4-8979-4E11-BB5B-8FBF5EBD5F7C}"/>
              </a:ext>
            </a:extLst>
          </p:cNvPr>
          <p:cNvSpPr txBox="1"/>
          <p:nvPr/>
        </p:nvSpPr>
        <p:spPr bwMode="auto">
          <a:xfrm>
            <a:off x="9665435" y="4722084"/>
            <a:ext cx="20882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600" kern="0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presim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D77AB37E-DB06-41A4-9C3C-C8DD5C0B44D0}"/>
              </a:ext>
            </a:extLst>
          </p:cNvPr>
          <p:cNvSpPr/>
          <p:nvPr/>
        </p:nvSpPr>
        <p:spPr bwMode="auto">
          <a:xfrm>
            <a:off x="9588553" y="4645379"/>
            <a:ext cx="1342602" cy="399633"/>
          </a:xfrm>
          <a:prstGeom prst="wedgeRoundRectCallout">
            <a:avLst>
              <a:gd name="adj1" fmla="val -43196"/>
              <a:gd name="adj2" fmla="val -146036"/>
              <a:gd name="adj3" fmla="val 16667"/>
            </a:avLst>
          </a:prstGeom>
          <a:noFill/>
          <a:ln w="15875">
            <a:solidFill>
              <a:srgbClr val="0070C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71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 © Infineon Technologies AG 2018. All rights reserved.</a:t>
            </a:r>
            <a:endParaRPr lang="en-IN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8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Slicing : Quality of Results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A854B7B-58D8-4964-BD0C-7B26B3A926DC}"/>
              </a:ext>
            </a:extLst>
          </p:cNvPr>
          <p:cNvGrpSpPr/>
          <p:nvPr/>
        </p:nvGrpSpPr>
        <p:grpSpPr>
          <a:xfrm>
            <a:off x="277445" y="1604528"/>
            <a:ext cx="5545351" cy="3336640"/>
            <a:chOff x="826184" y="1845193"/>
            <a:chExt cx="5545351" cy="23680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363E170-B0CD-4B34-9FFF-9CDDF26B47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970"/>
            <a:stretch/>
          </p:blipFill>
          <p:spPr>
            <a:xfrm>
              <a:off x="826184" y="1845193"/>
              <a:ext cx="5545351" cy="236800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E89DBDA-0072-4881-A929-EEE1432EEB26}"/>
                </a:ext>
              </a:extLst>
            </p:cNvPr>
            <p:cNvSpPr txBox="1"/>
            <p:nvPr/>
          </p:nvSpPr>
          <p:spPr bwMode="auto">
            <a:xfrm>
              <a:off x="1098926" y="1917913"/>
              <a:ext cx="235962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kern="0" dirty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3 slices run Inst DvD heatmap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0120A6A-7107-4F1D-8507-C09B855E5273}"/>
                </a:ext>
              </a:extLst>
            </p:cNvPr>
            <p:cNvSpPr txBox="1"/>
            <p:nvPr/>
          </p:nvSpPr>
          <p:spPr bwMode="auto">
            <a:xfrm>
              <a:off x="3823778" y="1937526"/>
              <a:ext cx="2359620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200" kern="0" dirty="0">
                  <a:solidFill>
                    <a:srgbClr val="FFFF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2 slices run Inst DvD heatmap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3B4C5DC-7F05-4F8A-B41D-6B651BCD9DF4}"/>
              </a:ext>
            </a:extLst>
          </p:cNvPr>
          <p:cNvSpPr/>
          <p:nvPr/>
        </p:nvSpPr>
        <p:spPr bwMode="auto">
          <a:xfrm>
            <a:off x="100811" y="1090681"/>
            <a:ext cx="5851173" cy="5315335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Google Shape;139;p25">
            <a:extLst>
              <a:ext uri="{FF2B5EF4-FFF2-40B4-BE49-F238E27FC236}">
                <a16:creationId xmlns:a16="http://schemas.microsoft.com/office/drawing/2014/main" id="{C8CD5292-7608-4CD8-B104-0DBF9FF96412}"/>
              </a:ext>
            </a:extLst>
          </p:cNvPr>
          <p:cNvSpPr/>
          <p:nvPr/>
        </p:nvSpPr>
        <p:spPr>
          <a:xfrm>
            <a:off x="669862" y="5373216"/>
            <a:ext cx="4503880" cy="716911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Worst Instance DvD heatmaps match well between 3 slices and 2 slices runs</a:t>
            </a:r>
            <a:endParaRPr sz="1800" dirty="0">
              <a:solidFill>
                <a:schemeClr val="bg1"/>
              </a:solidFill>
            </a:endParaRPr>
          </a:p>
        </p:txBody>
      </p:sp>
      <p:sp>
        <p:nvSpPr>
          <p:cNvPr id="16" name="Google Shape;139;p25">
            <a:extLst>
              <a:ext uri="{FF2B5EF4-FFF2-40B4-BE49-F238E27FC236}">
                <a16:creationId xmlns:a16="http://schemas.microsoft.com/office/drawing/2014/main" id="{0E08F60A-15F2-4990-922E-A043D9EBA170}"/>
              </a:ext>
            </a:extLst>
          </p:cNvPr>
          <p:cNvSpPr/>
          <p:nvPr/>
        </p:nvSpPr>
        <p:spPr>
          <a:xfrm>
            <a:off x="6653331" y="5357868"/>
            <a:ext cx="5059293" cy="73212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Good dynamic drop correlation : </a:t>
            </a:r>
          </a:p>
          <a:p>
            <a:pPr algn="ctr"/>
            <a:r>
              <a:rPr lang="en-US" sz="1800" b="1" dirty="0">
                <a:solidFill>
                  <a:schemeClr val="bg1"/>
                </a:solidFill>
              </a:rPr>
              <a:t>99.27% </a:t>
            </a:r>
            <a:r>
              <a:rPr lang="en-US" sz="1800" dirty="0">
                <a:solidFill>
                  <a:schemeClr val="bg1"/>
                </a:solidFill>
              </a:rPr>
              <a:t>instances show drop  difference &lt; 2mV</a:t>
            </a:r>
            <a:endParaRPr sz="18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BC6EFD5-9C07-4DB1-8F68-4F8D596D2747}"/>
              </a:ext>
            </a:extLst>
          </p:cNvPr>
          <p:cNvGrpSpPr/>
          <p:nvPr/>
        </p:nvGrpSpPr>
        <p:grpSpPr>
          <a:xfrm>
            <a:off x="6190109" y="1343678"/>
            <a:ext cx="5844285" cy="3629628"/>
            <a:chOff x="6156371" y="1311539"/>
            <a:chExt cx="5844285" cy="362962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D8B103C-9855-4A03-AE10-98B1DCD89875}"/>
                </a:ext>
              </a:extLst>
            </p:cNvPr>
            <p:cNvGrpSpPr/>
            <p:nvPr/>
          </p:nvGrpSpPr>
          <p:grpSpPr>
            <a:xfrm>
              <a:off x="6156371" y="1604528"/>
              <a:ext cx="5844285" cy="3336639"/>
              <a:chOff x="269570" y="4081129"/>
              <a:chExt cx="6121526" cy="217493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6C09771-D46C-4710-9B43-74F028EE32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r="1061" b="3121"/>
              <a:stretch/>
            </p:blipFill>
            <p:spPr>
              <a:xfrm>
                <a:off x="269570" y="4081129"/>
                <a:ext cx="2890373" cy="2107045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26646BE-8AC6-4570-9C62-C2C2A2CB5F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5699"/>
              <a:stretch/>
            </p:blipFill>
            <p:spPr>
              <a:xfrm>
                <a:off x="3359695" y="4081129"/>
                <a:ext cx="3031401" cy="2174931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DF9318-4BCF-4419-83F4-472F69298E61}"/>
                </a:ext>
              </a:extLst>
            </p:cNvPr>
            <p:cNvSpPr txBox="1"/>
            <p:nvPr/>
          </p:nvSpPr>
          <p:spPr bwMode="auto">
            <a:xfrm>
              <a:off x="7192065" y="1311539"/>
              <a:ext cx="3828961" cy="1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rtlCol="0" anchor="ctr" anchorCtr="0">
              <a:spAutoFit/>
            </a:bodyPr>
            <a:lstStyle/>
            <a:p>
              <a:pPr marR="0" defTabSz="914400" eaLnBrk="0" fontAlgn="auto" latinLnBrk="0" hangingPunct="0">
                <a:spcBef>
                  <a:spcPts val="0"/>
                </a:spcBef>
                <a:spcAft>
                  <a:spcPts val="300"/>
                </a:spcAft>
                <a:buClr>
                  <a:schemeClr val="accent1"/>
                </a:buClr>
                <a:buSzTx/>
                <a:tabLst/>
              </a:pPr>
              <a:r>
                <a:rPr lang="en-US" sz="1100" kern="0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3 slices v/s 2 slices drops scatter plot and histogram</a:t>
              </a: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EAA582B-7EAD-4684-8819-05A9D47ABDA7}"/>
              </a:ext>
            </a:extLst>
          </p:cNvPr>
          <p:cNvSpPr/>
          <p:nvPr/>
        </p:nvSpPr>
        <p:spPr bwMode="auto">
          <a:xfrm>
            <a:off x="6128619" y="1046201"/>
            <a:ext cx="5962570" cy="5359815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416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Copyright © Infineon Technologies AG 2018. All rights reserved.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B9C8DB2-9EBC-4EB6-9377-F167F26FB574}" type="slidenum">
              <a:rPr lang="en-IN" smtClean="0"/>
              <a:pPr/>
              <a:t>9</a:t>
            </a:fld>
            <a:endParaRPr lang="en-IN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Evidence : Correlation and Performance gains</a:t>
            </a:r>
            <a:endParaRPr lang="en-IN" sz="2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IN"/>
              <a:t>2018-11-28   </a:t>
            </a:r>
            <a:r>
              <a:rPr lang="en-IN" b="1"/>
              <a:t>restricted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5B5AA1-4B4F-4B82-B7D2-3DA767863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25" y="1206783"/>
            <a:ext cx="4788078" cy="3591058"/>
          </a:xfrm>
          <a:prstGeom prst="rect">
            <a:avLst/>
          </a:prstGeom>
        </p:spPr>
      </p:pic>
      <p:sp>
        <p:nvSpPr>
          <p:cNvPr id="12" name="Google Shape;139;p25">
            <a:extLst>
              <a:ext uri="{FF2B5EF4-FFF2-40B4-BE49-F238E27FC236}">
                <a16:creationId xmlns:a16="http://schemas.microsoft.com/office/drawing/2014/main" id="{3DC81674-15A2-481A-9694-64FC4BD8A744}"/>
              </a:ext>
            </a:extLst>
          </p:cNvPr>
          <p:cNvSpPr/>
          <p:nvPr/>
        </p:nvSpPr>
        <p:spPr>
          <a:xfrm>
            <a:off x="7011465" y="4890008"/>
            <a:ext cx="3785696" cy="677156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" sz="1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RHSC </a:t>
            </a:r>
            <a:r>
              <a:rPr lang="en" sz="18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with</a:t>
            </a:r>
            <a:r>
              <a:rPr lang="en" sz="1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Time Slicing is </a:t>
            </a:r>
            <a:r>
              <a:rPr lang="en" sz="1800" b="1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4.4x </a:t>
            </a:r>
            <a:r>
              <a:rPr lang="en" sz="1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faster than R</a:t>
            </a:r>
            <a:r>
              <a:rPr lang="en-US" sz="1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ed</a:t>
            </a:r>
            <a:r>
              <a:rPr lang="en" sz="1800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</a:t>
            </a:r>
            <a:r>
              <a:rPr lang="en-US" sz="1800" dirty="0" err="1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awk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Google Shape;139;p25">
            <a:extLst>
              <a:ext uri="{FF2B5EF4-FFF2-40B4-BE49-F238E27FC236}">
                <a16:creationId xmlns:a16="http://schemas.microsoft.com/office/drawing/2014/main" id="{3F07FE96-F097-41AB-A014-E3F5B82A3884}"/>
              </a:ext>
            </a:extLst>
          </p:cNvPr>
          <p:cNvSpPr/>
          <p:nvPr/>
        </p:nvSpPr>
        <p:spPr>
          <a:xfrm>
            <a:off x="1139465" y="4778229"/>
            <a:ext cx="3897598" cy="90071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results are correlating well with traditional tool :  </a:t>
            </a:r>
            <a:r>
              <a:rPr lang="en-U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99.95%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instances show difference &lt; 5 mV </a:t>
            </a:r>
            <a:endParaRPr sz="1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7FB2005-1430-4386-A383-AEF120A32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025731"/>
              </p:ext>
            </p:extLst>
          </p:nvPr>
        </p:nvGraphicFramePr>
        <p:xfrm>
          <a:off x="6446120" y="1410317"/>
          <a:ext cx="4510174" cy="31839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3391">
                  <a:extLst>
                    <a:ext uri="{9D8B030D-6E8A-4147-A177-3AD203B41FA5}">
                      <a16:colId xmlns:a16="http://schemas.microsoft.com/office/drawing/2014/main" val="4089491222"/>
                    </a:ext>
                  </a:extLst>
                </a:gridCol>
                <a:gridCol w="1489908">
                  <a:extLst>
                    <a:ext uri="{9D8B030D-6E8A-4147-A177-3AD203B41FA5}">
                      <a16:colId xmlns:a16="http://schemas.microsoft.com/office/drawing/2014/main" val="3363217334"/>
                    </a:ext>
                  </a:extLst>
                </a:gridCol>
                <a:gridCol w="1516875">
                  <a:extLst>
                    <a:ext uri="{9D8B030D-6E8A-4147-A177-3AD203B41FA5}">
                      <a16:colId xmlns:a16="http://schemas.microsoft.com/office/drawing/2014/main" val="3204295839"/>
                    </a:ext>
                  </a:extLst>
                </a:gridCol>
              </a:tblGrid>
              <a:tr h="480156">
                <a:tc>
                  <a:txBody>
                    <a:bodyPr/>
                    <a:lstStyle/>
                    <a:p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RedHawk</a:t>
                      </a:r>
                      <a:endParaRPr lang="en-IN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RedHawk</a:t>
                      </a:r>
                      <a:r>
                        <a:rPr lang="en-IN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-SC</a:t>
                      </a:r>
                    </a:p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(10 slices</a:t>
                      </a:r>
                      <a:r>
                        <a:rPr lang="en-IN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350" marR="6350" marT="635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453115"/>
                  </a:ext>
                </a:extLst>
              </a:tr>
              <a:tr h="45839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Technology / Design size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40nm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~ 7 million instances 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721391"/>
                  </a:ext>
                </a:extLst>
              </a:tr>
              <a:tr h="39252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Vector duration</a:t>
                      </a: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500ns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19875616"/>
                  </a:ext>
                </a:extLst>
              </a:tr>
              <a:tr h="543584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Simulation time step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20 ps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IN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239544"/>
                  </a:ext>
                </a:extLst>
              </a:tr>
              <a:tr h="4583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Run (wall) time till simulation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4 hours</a:t>
                      </a:r>
                    </a:p>
                  </a:txBody>
                  <a:tcPr marL="6350" marR="6350" marT="6350" marB="0" anchor="ctr">
                    <a:solidFill>
                      <a:srgbClr val="EDF3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3 hours  </a:t>
                      </a:r>
                    </a:p>
                  </a:txBody>
                  <a:tcPr marL="6350" marR="6350" marT="6350" marB="0" anchor="ctr">
                    <a:solidFill>
                      <a:srgbClr val="ED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074651"/>
                  </a:ext>
                </a:extLst>
              </a:tr>
              <a:tr h="458398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Simulation run (wall) time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 58 hours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 11 hours </a:t>
                      </a:r>
                    </a:p>
                  </a:txBody>
                  <a:tcPr marL="6350" marR="6350" marT="6350" marB="0" anchor="ctr">
                    <a:solidFill>
                      <a:srgbClr val="9A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359150"/>
                  </a:ext>
                </a:extLst>
              </a:tr>
              <a:tr h="3925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Total run (wall) time</a:t>
                      </a:r>
                      <a:endParaRPr lang="en-IN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 hours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 hours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solidFill>
                      <a:srgbClr val="ED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22485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98FA6A5-440A-4B0D-B3BA-09B27C5FFA99}"/>
              </a:ext>
            </a:extLst>
          </p:cNvPr>
          <p:cNvSpPr/>
          <p:nvPr/>
        </p:nvSpPr>
        <p:spPr bwMode="auto">
          <a:xfrm>
            <a:off x="9454355" y="3284984"/>
            <a:ext cx="1466181" cy="1296144"/>
          </a:xfrm>
          <a:prstGeom prst="roundRect">
            <a:avLst/>
          </a:prstGeom>
          <a:solidFill>
            <a:schemeClr val="bg2">
              <a:alpha val="0"/>
            </a:schemeClr>
          </a:solidFill>
          <a:ln w="38100">
            <a:solidFill>
              <a:srgbClr val="00B050"/>
            </a:solidFill>
            <a:prstDash val="dash"/>
          </a:ln>
          <a:ex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 err="1">
              <a:solidFill>
                <a:schemeClr val="bg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E70A4EF-514C-4F9C-BC09-673CA8C448C2}"/>
              </a:ext>
            </a:extLst>
          </p:cNvPr>
          <p:cNvSpPr/>
          <p:nvPr/>
        </p:nvSpPr>
        <p:spPr bwMode="auto">
          <a:xfrm>
            <a:off x="443129" y="1039074"/>
            <a:ext cx="5328589" cy="4910206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4689D5F-10E7-4537-87DE-E74B25F85769}"/>
              </a:ext>
            </a:extLst>
          </p:cNvPr>
          <p:cNvSpPr/>
          <p:nvPr/>
        </p:nvSpPr>
        <p:spPr bwMode="auto">
          <a:xfrm>
            <a:off x="6240019" y="1020483"/>
            <a:ext cx="5328589" cy="4928797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6779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  <p:tag name="INFINEON_CATEGORY" val="{&quot;CategoryList&quot;:[],&quot;CategoryDictionary&quot;:{}}"/>
</p:tagLst>
</file>

<file path=ppt/theme/theme1.xml><?xml version="1.0" encoding="utf-8"?>
<a:theme xmlns:a="http://schemas.openxmlformats.org/drawingml/2006/main" name="IFX_Template_2015_4_3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78CD14D-5E1D-4816-99FA-9D81ADCC3911}" vid="{75342F81-6976-43D7-8068-92D404231D2F}"/>
    </a:ext>
  </a:extLst>
</a:theme>
</file>

<file path=ppt/theme/theme2.xml><?xml version="1.0" encoding="utf-8"?>
<a:theme xmlns:a="http://schemas.openxmlformats.org/drawingml/2006/main" name="Larissa-Design">
  <a:themeElements>
    <a:clrScheme name="IFX Neues Design 2015">
      <a:dk1>
        <a:srgbClr val="000000"/>
      </a:dk1>
      <a:lt1>
        <a:srgbClr val="FFFFFF"/>
      </a:lt1>
      <a:dk2>
        <a:srgbClr val="000000"/>
      </a:dk2>
      <a:lt2>
        <a:srgbClr val="928285"/>
      </a:lt2>
      <a:accent1>
        <a:srgbClr val="E30034"/>
      </a:accent1>
      <a:accent2>
        <a:srgbClr val="E9E6E6"/>
      </a:accent2>
      <a:accent3>
        <a:srgbClr val="9BC3B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1039</Words>
  <Application>Microsoft Office PowerPoint</Application>
  <PresentationFormat>Widescreen</PresentationFormat>
  <Paragraphs>182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Verdana</vt:lpstr>
      <vt:lpstr>Wingdings</vt:lpstr>
      <vt:lpstr>IFX_Template_2015_4_3</vt:lpstr>
      <vt:lpstr>A novel methodology for Fast PDN sign-off by slicing long-vectors </vt:lpstr>
      <vt:lpstr>Motivation</vt:lpstr>
      <vt:lpstr>Slice VCD and do multiple parallel simulations</vt:lpstr>
      <vt:lpstr>How to select the simulation window ?</vt:lpstr>
      <vt:lpstr>Using big-data analytics to stitch results</vt:lpstr>
      <vt:lpstr>Why to add guard band ?</vt:lpstr>
      <vt:lpstr>How to select slicing time for long vectors (500ns) ?</vt:lpstr>
      <vt:lpstr>Slicing : Quality of Results</vt:lpstr>
      <vt:lpstr>Evidence : Correlation and Performance gains</vt:lpstr>
      <vt:lpstr>Summary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2018-11-28T06:59:42Z</dcterms:created>
  <dcterms:modified xsi:type="dcterms:W3CDTF">2019-05-23T12:18:01Z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ID">
    <vt:lpwstr/>
  </property>
  <property fmtid="{D5CDD505-2E9C-101B-9397-08002B2CF9AE}" pid="3" name="DocumentVersion">
    <vt:lpwstr/>
  </property>
  <property fmtid="{D5CDD505-2E9C-101B-9397-08002B2CF9AE}" pid="4" name="Proprietary">
    <vt:lpwstr/>
  </property>
  <property fmtid="{D5CDD505-2E9C-101B-9397-08002B2CF9AE}" pid="5" name="ConfidentialityMarking">
    <vt:lpwstr>restricted</vt:lpwstr>
  </property>
  <property fmtid="{D5CDD505-2E9C-101B-9397-08002B2CF9AE}" pid="6" name="AdditionalMarking">
    <vt:lpwstr/>
  </property>
  <property fmtid="{D5CDD505-2E9C-101B-9397-08002B2CF9AE}" pid="7" name="TemplateCompany">
    <vt:lpwstr>IFX</vt:lpwstr>
  </property>
  <property fmtid="{D5CDD505-2E9C-101B-9397-08002B2CF9AE}" pid="8" name="TemplateVersion">
    <vt:lpwstr>v.02.00.01-2016-05-01</vt:lpwstr>
  </property>
</Properties>
</file>